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9"/>
  </p:notesMasterIdLst>
  <p:handoutMasterIdLst>
    <p:handoutMasterId r:id="rId70"/>
  </p:handoutMasterIdLst>
  <p:sldIdLst>
    <p:sldId id="264" r:id="rId2"/>
    <p:sldId id="258" r:id="rId3"/>
    <p:sldId id="256" r:id="rId4"/>
    <p:sldId id="260" r:id="rId5"/>
    <p:sldId id="261" r:id="rId6"/>
    <p:sldId id="262" r:id="rId7"/>
    <p:sldId id="31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16" r:id="rId23"/>
    <p:sldId id="319" r:id="rId24"/>
    <p:sldId id="320" r:id="rId25"/>
    <p:sldId id="317" r:id="rId26"/>
    <p:sldId id="321" r:id="rId27"/>
    <p:sldId id="318" r:id="rId28"/>
    <p:sldId id="280" r:id="rId29"/>
    <p:sldId id="281" r:id="rId30"/>
    <p:sldId id="283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322" r:id="rId39"/>
    <p:sldId id="290" r:id="rId40"/>
    <p:sldId id="291" r:id="rId41"/>
    <p:sldId id="292" r:id="rId42"/>
    <p:sldId id="293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23" r:id="rId53"/>
    <p:sldId id="324" r:id="rId54"/>
    <p:sldId id="304" r:id="rId55"/>
    <p:sldId id="305" r:id="rId56"/>
    <p:sldId id="326" r:id="rId57"/>
    <p:sldId id="325" r:id="rId58"/>
    <p:sldId id="306" r:id="rId59"/>
    <p:sldId id="307" r:id="rId60"/>
    <p:sldId id="308" r:id="rId61"/>
    <p:sldId id="309" r:id="rId62"/>
    <p:sldId id="310" r:id="rId63"/>
    <p:sldId id="328" r:id="rId64"/>
    <p:sldId id="311" r:id="rId65"/>
    <p:sldId id="312" r:id="rId66"/>
    <p:sldId id="313" r:id="rId67"/>
    <p:sldId id="314" r:id="rId6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E097"/>
    <a:srgbClr val="03F34D"/>
    <a:srgbClr val="84FF47"/>
    <a:srgbClr val="33CC33"/>
    <a:srgbClr val="00CC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7" autoAdjust="0"/>
  </p:normalViewPr>
  <p:slideViewPr>
    <p:cSldViewPr>
      <p:cViewPr>
        <p:scale>
          <a:sx n="100" d="100"/>
          <a:sy n="100" d="100"/>
        </p:scale>
        <p:origin x="-102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Times New Roman" pitchFamily="18" charset="0"/>
              </a:defRPr>
            </a:lvl1pPr>
          </a:lstStyle>
          <a:p>
            <a:fld id="{671A5FE9-069F-49B2-89A1-1AD41D6CC3C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fld id="{D4D65FBA-02FE-4318-8919-047BC5CBC04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A5749-83C5-43F0-80BE-BDBCFB026FC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B6D22-E31E-4736-8334-1247EBBB989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E8E1C-07E4-4982-AD60-5DD56F41487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14CD8-534A-42C4-8526-7E01954E736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4CC53-2C7A-4F85-9B5E-33366DD8A3D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5F4C5-D9DB-491B-90DE-F352D62E1FE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6F9B-B6C4-4F10-B73D-1F0C06EBD2F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BA8EB-E975-467F-9CE4-9B40E4DC380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ABB1D-1FBE-4347-95D1-EEFA7761125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20E2C-3E02-4C82-A95E-AD9FC6B2079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6F075-3E7E-4543-86B6-0A3E828E499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47275-8393-40ED-A8BE-56A24ED051A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AB304-9DFF-4875-AA77-480D1968DE5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9F19-85CA-435E-870A-2E7BBFB596D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757C2-71D5-49F4-A667-0A213A3C65C2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B8E5F-8E04-4DB0-8FBE-F07E1936732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41484-06AE-4291-B637-EFA44665AE6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91647-D949-4DF2-9EBA-3E4CCCC2FCD6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C96DD-E25F-4C6C-9A33-E346F3C1077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6E075-F9EE-4A9E-8BD1-E91AEF62C073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2F50F-3FCB-4DC1-83C3-DBAFB08E175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78623-EAF4-4C8B-A80D-7B769DE69C7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89993-AA52-42AB-94A0-EC7AA7E6C206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C6B84-A6B5-4A13-8DC0-19DFC05EB57C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43791-11D6-4E50-A30B-475A7995A1BC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43791-11D6-4E50-A30B-475A7995A1BC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BEFEB-FDA8-41BB-BF26-C1B33814387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93222-CAB2-4AE9-A0A7-BA11342A695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9923E-7587-4CFD-B3E5-E12BEEA8541D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7EDF0-A4AD-4226-AC98-D8D34188DD2E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D8F27-393F-48CD-BFD6-BD906CF1EA83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80DB5-BCCB-4E35-8E17-9EF3005CA304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9CC54-7FAB-46BD-86A1-7F51F0B8C2AA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855A-1712-4814-B1DA-D33CECB84F31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75444-FAEC-41C6-9FF0-5F749635EC4A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8D5A6-0EC2-4EE1-BAED-0DC9196BCE86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0CBBE-DC94-4131-B1EB-86B51B37DC53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91A41-BA79-4044-BD38-C5166DF148FC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4BF9F-FE09-4CA4-963D-8343B939E3C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160CD-7FDB-4CFE-AACA-CCD766C3DA79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6C24F-9E31-49BD-A0B5-D8659442BFD8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6C24F-9E31-49BD-A0B5-D8659442BFD8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6C24F-9E31-49BD-A0B5-D8659442BFD8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A59E4-F613-4283-ACFA-D2A66ACDD624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230DE-1D40-4395-9C4E-7C8B4A144ADE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230DE-1D40-4395-9C4E-7C8B4A144ADE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230DE-1D40-4395-9C4E-7C8B4A144ADE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8F6E6-449F-49C8-A54C-40DEB08107C9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9F0BF-8052-429E-9EFD-C78EF92811D1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EE2CE-28B2-46C7-A8E5-7A1E0687688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1C49-CF3E-4F68-BF55-EA5675C27989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9D12E-C761-42C1-8E6E-A13806E49A03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6BE69-F59B-4BE4-A541-1414C5C23801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6BE69-F59B-4BE4-A541-1414C5C23801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732-22CC-4EDB-B500-82B4519A033B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18C61-AFC1-4728-ADFC-41B0272B6F62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A5770-B9FB-4EE1-8F79-BEA2C757802C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BB6EA-15AE-4C5C-B4D9-3A53CDE67691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EE2CE-28B2-46C7-A8E5-7A1E0687688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A9F75-B1AB-4C20-BBE7-8F29A3A0B0F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95ED5-33D4-454E-A600-63F3A3A3AED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48DBC-0EB8-4CD2-8DF9-DB48E69A8B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E2E19-D7B5-4775-A1C5-A470300E1C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D2F9B-8E44-4523-886B-131483BD5E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BC418-05C0-4763-82AE-D326E5DA50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499B0-DB33-4B07-9A7C-64E908BC15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42B81-A7E4-45EF-AA79-8F30C2DC66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321DA-421C-40CB-BC4D-CC97305135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6941-CF81-4F54-8FC0-113B4F4B47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69986-F8C8-4780-BEE0-AA33F3F4AF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569F-2040-4D0F-96E4-9D872AFEF2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DA1F-B32B-4CB2-9C25-FFA2EDFA82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4D9A6B9-24DC-43AA-806E-FC267DA305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65.xml"/><Relationship Id="rId3" Type="http://schemas.openxmlformats.org/officeDocument/2006/relationships/slide" Target="slide2.xml"/><Relationship Id="rId7" Type="http://schemas.openxmlformats.org/officeDocument/2006/relationships/slide" Target="slide40.xml"/><Relationship Id="rId12" Type="http://schemas.openxmlformats.org/officeDocument/2006/relationships/slide" Target="slide6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59.xml"/><Relationship Id="rId5" Type="http://schemas.openxmlformats.org/officeDocument/2006/relationships/slide" Target="slide30.xml"/><Relationship Id="rId10" Type="http://schemas.openxmlformats.org/officeDocument/2006/relationships/slide" Target="slide55.xml"/><Relationship Id="rId4" Type="http://schemas.openxmlformats.org/officeDocument/2006/relationships/slide" Target="slide9.xml"/><Relationship Id="rId9" Type="http://schemas.openxmlformats.org/officeDocument/2006/relationships/slide" Target="slide50.xml"/><Relationship Id="rId1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33CC33"/>
                </a:solidFill>
                <a:latin typeface="Tahoma" pitchFamily="34" charset="0"/>
              </a:rPr>
              <a:t>SUCCESS SECRETS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#1	Study Skills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#2	Test-Taking Skills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#3	Perception, Learning Styles, 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	and Personality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#4	Organization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#5	Attitude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#6	Goal Setting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#7	Basic Research Skills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#8	Research Papers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#9	Synergy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#10	Motivation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#11	Time Management</a:t>
            </a:r>
          </a:p>
          <a:p>
            <a:pPr marL="465138" indent="-465138" eaLnBrk="1" hangingPunct="1"/>
            <a:r>
              <a:rPr lang="en-US" b="1" dirty="0">
                <a:latin typeface="Arial Unicode MS" pitchFamily="34" charset="-128"/>
              </a:rPr>
              <a:t>#12	Stress Management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u="sng" dirty="0">
                <a:solidFill>
                  <a:srgbClr val="99FF66"/>
                </a:solidFill>
                <a:hlinkClick r:id="rId3" action="ppaction://hlinksldjump"/>
              </a:rPr>
              <a:t>Chapter 1</a:t>
            </a:r>
            <a:endParaRPr lang="en-US" sz="1200" u="sng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4" action="ppaction://hlinksldjump"/>
              </a:rPr>
              <a:t>Chapter 2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" action="ppaction://noaction"/>
              </a:rPr>
              <a:t>Chapter 3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5" action="ppaction://hlinksldjump"/>
              </a:rPr>
              <a:t>Chapter 4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6" action="ppaction://hlinksldjump"/>
              </a:rPr>
              <a:t>Chapter 5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7" action="ppaction://hlinksldjump"/>
              </a:rPr>
              <a:t>Chapter 6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8" action="ppaction://hlinksldjump"/>
              </a:rPr>
              <a:t>Chapter 7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9" action="ppaction://hlinksldjump"/>
              </a:rPr>
              <a:t>Chapter 8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10" action="ppaction://hlinksldjump"/>
              </a:rPr>
              <a:t>Chapter 9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11" action="ppaction://hlinksldjump"/>
              </a:rPr>
              <a:t>Chapter 10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12" action="ppaction://hlinksldjump"/>
              </a:rPr>
              <a:t>Chapter 11</a:t>
            </a:r>
            <a:endParaRPr lang="en-US" sz="1200" dirty="0">
              <a:solidFill>
                <a:srgbClr val="99FF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13" action="ppaction://hlinksldjump"/>
              </a:rPr>
              <a:t>Chapter 12</a:t>
            </a:r>
            <a:endParaRPr lang="en-US" sz="1200" dirty="0">
              <a:solidFill>
                <a:srgbClr val="99FF66"/>
              </a:solidFill>
            </a:endParaRPr>
          </a:p>
        </p:txBody>
      </p:sp>
      <p:pic>
        <p:nvPicPr>
          <p:cNvPr id="21513" name="Picture 9" descr="Picture1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Test-Preparation Tools</a:t>
            </a:r>
          </a:p>
          <a:p>
            <a:pPr marL="223838" indent="-223838" eaLnBrk="1" hangingPunct="1"/>
            <a:endParaRPr lang="en-US" b="1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Start preparing the first day of </a:t>
            </a:r>
            <a:r>
              <a:rPr lang="en-US" dirty="0" smtClean="0">
                <a:latin typeface="Arial Unicode MS" pitchFamily="34" charset="-128"/>
              </a:rPr>
              <a:t>class</a:t>
            </a:r>
            <a:r>
              <a:rPr lang="en-US" dirty="0" smtClean="0">
                <a:latin typeface="Arial Unicode MS" pitchFamily="34" charset="-128"/>
              </a:rPr>
              <a:t>.</a:t>
            </a:r>
            <a:r>
              <a:rPr lang="en-US" dirty="0">
                <a:latin typeface="Arial Unicode MS" pitchFamily="34" charset="-128"/>
              </a:rPr>
              <a:t>	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Read syllabus for exam info.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Listen for hints from instructor.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Form a study group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Review in short bursts.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flashcards.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Ask instructor what material </a:t>
            </a:r>
            <a:r>
              <a:rPr lang="en-US" dirty="0" smtClean="0">
                <a:latin typeface="Arial Unicode MS" pitchFamily="34" charset="-128"/>
              </a:rPr>
              <a:t>will be covered.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    </a:t>
            </a:r>
            <a:endParaRPr lang="en-US" dirty="0" smtClean="0">
              <a:latin typeface="Arial Unicode MS" pitchFamily="34" charset="-128"/>
            </a:endParaRPr>
          </a:p>
          <a:p>
            <a:pPr marL="223838" indent="-223838" eaLnBrk="1" hangingPunct="1"/>
            <a:endParaRPr lang="en-US" sz="1700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209800" y="2133600"/>
            <a:ext cx="59436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Test-Taking Strategies</a:t>
            </a:r>
          </a:p>
          <a:p>
            <a:pPr marL="223838" indent="-223838" eaLnBrk="1" hangingPunct="1"/>
            <a:r>
              <a:rPr lang="en-US" sz="2100" dirty="0">
                <a:latin typeface="Arial Unicode MS" pitchFamily="34" charset="-128"/>
              </a:rPr>
              <a:t>True/False Exam Tools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Budget time wisely.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Read questions carefully.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Look for qualifiers.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Answer difficult questions first.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Go with first answer if guessing.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that “reason” statements tend to be</a:t>
            </a: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	false.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Answer </a:t>
            </a:r>
            <a:r>
              <a:rPr lang="en-US" i="1" dirty="0">
                <a:latin typeface="Arial Unicode MS" pitchFamily="34" charset="-128"/>
              </a:rPr>
              <a:t>all </a:t>
            </a:r>
            <a:r>
              <a:rPr lang="en-US" dirty="0">
                <a:latin typeface="Arial Unicode MS" pitchFamily="34" charset="-128"/>
              </a:rPr>
              <a:t>questions.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09800" y="2133600"/>
            <a:ext cx="60960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Test-Taking Strategies</a:t>
            </a:r>
            <a:endParaRPr lang="en-US" sz="2500" b="1" i="1" dirty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sz="2100" dirty="0">
                <a:latin typeface="Arial Unicode MS" pitchFamily="34" charset="-128"/>
              </a:rPr>
              <a:t>Multiple-Choice Exam Tools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Answer questions without looking at </a:t>
            </a:r>
            <a:r>
              <a:rPr lang="en-US" dirty="0" smtClean="0">
                <a:latin typeface="Arial Unicode MS" pitchFamily="34" charset="-128"/>
              </a:rPr>
              <a:t>all the options; 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dirty="0" smtClean="0">
                <a:latin typeface="Arial Unicode MS" pitchFamily="34" charset="-128"/>
              </a:rPr>
              <a:t>	cover </a:t>
            </a:r>
            <a:r>
              <a:rPr lang="en-US" dirty="0">
                <a:latin typeface="Arial Unicode MS" pitchFamily="34" charset="-128"/>
              </a:rPr>
              <a:t>answers </a:t>
            </a:r>
            <a:r>
              <a:rPr lang="en-US" dirty="0" smtClean="0">
                <a:latin typeface="Arial Unicode MS" pitchFamily="34" charset="-128"/>
              </a:rPr>
              <a:t>with your </a:t>
            </a:r>
            <a:r>
              <a:rPr lang="en-US" dirty="0" smtClean="0">
                <a:latin typeface="Arial Unicode MS" pitchFamily="34" charset="-128"/>
              </a:rPr>
              <a:t>hand, if necessary</a:t>
            </a:r>
            <a:r>
              <a:rPr lang="en-US" dirty="0" smtClean="0">
                <a:latin typeface="Arial Unicode MS" pitchFamily="34" charset="-128"/>
              </a:rPr>
              <a:t>.</a:t>
            </a:r>
            <a:r>
              <a:rPr lang="en-US" dirty="0" smtClean="0">
                <a:latin typeface="Arial Unicode MS" pitchFamily="34" charset="-128"/>
              </a:rPr>
              <a:t>    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Eliminate options that are wrong.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</a:t>
            </a:r>
            <a:r>
              <a:rPr lang="en-US" dirty="0" smtClean="0">
                <a:latin typeface="Arial Unicode MS" pitchFamily="34" charset="-128"/>
              </a:rPr>
              <a:t>common sense.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Analyze the options as true/false </a:t>
            </a:r>
            <a:r>
              <a:rPr lang="en-US" dirty="0" smtClean="0">
                <a:latin typeface="Arial Unicode MS" pitchFamily="34" charset="-128"/>
              </a:rPr>
              <a:t>questions.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Answer questions you know first.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Trust your instincts.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If guessing, don’t go with first or last option.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Give consideration to “all of the above.”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Answer all questions.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Allow time to check your answers</a:t>
            </a:r>
            <a:r>
              <a:rPr lang="en-US" dirty="0" smtClean="0">
                <a:latin typeface="Arial Unicode MS" pitchFamily="34" charset="-128"/>
              </a:rPr>
              <a:t>.</a:t>
            </a:r>
            <a:endParaRPr lang="en-US" sz="1700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2400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endParaRPr lang="en-US" sz="1600" b="1" i="1" dirty="0">
              <a:latin typeface="Arial Unicode MS" pitchFamily="34" charset="-128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2209800" y="2133600"/>
            <a:ext cx="60960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Test-Taking Strategies</a:t>
            </a:r>
          </a:p>
          <a:p>
            <a:pPr marL="223838" indent="-223838" eaLnBrk="1" hangingPunct="1"/>
            <a:r>
              <a:rPr lang="en-US" sz="2100" dirty="0">
                <a:latin typeface="Arial Unicode MS" pitchFamily="34" charset="-128"/>
              </a:rPr>
              <a:t>Short-Answer or Fill-in-the-Blank Exams</a:t>
            </a:r>
          </a:p>
          <a:p>
            <a:pPr marL="223838" indent="-223838" eaLnBrk="1" hangingPunct="1"/>
            <a:endParaRPr lang="en-US" b="1" i="1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Overstudy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Answer questions you know first.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aware of the clock.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Focus on facts and key words when </a:t>
            </a:r>
            <a:r>
              <a:rPr lang="en-US" dirty="0" smtClean="0">
                <a:latin typeface="Arial Unicode MS" pitchFamily="34" charset="-128"/>
              </a:rPr>
              <a:t>preparing</a:t>
            </a:r>
            <a:r>
              <a:rPr lang="en-US" dirty="0" smtClean="0">
                <a:latin typeface="Arial Unicode MS" pitchFamily="34" charset="-128"/>
              </a:rPr>
              <a:t>.</a:t>
            </a:r>
            <a:r>
              <a:rPr lang="en-US" dirty="0" smtClean="0">
                <a:latin typeface="Arial Unicode MS" pitchFamily="34" charset="-128"/>
              </a:rPr>
              <a:t>    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Pretend you are going to write the exam.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Try to predict questions that will be on </a:t>
            </a:r>
            <a:r>
              <a:rPr lang="en-US" dirty="0" smtClean="0">
                <a:latin typeface="Arial Unicode MS" pitchFamily="34" charset="-128"/>
              </a:rPr>
              <a:t>the exam.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    </a:t>
            </a:r>
            <a:endParaRPr lang="en-US" dirty="0" smtClean="0">
              <a:latin typeface="Arial Unicode MS" pitchFamily="34" charset="-128"/>
            </a:endParaRPr>
          </a:p>
          <a:p>
            <a:pPr marL="223838" indent="-223838" eaLnBrk="1" hangingPunct="1"/>
            <a:endParaRPr lang="en-US" b="1" i="1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1700" b="1" dirty="0">
              <a:latin typeface="Arial Unicode MS" pitchFamily="34" charset="-128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2209800" y="2133600"/>
            <a:ext cx="60960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Test-Taking Strategies</a:t>
            </a:r>
          </a:p>
          <a:p>
            <a:pPr marL="223838" indent="-223838" eaLnBrk="1" hangingPunct="1"/>
            <a:r>
              <a:rPr lang="en-US" sz="2100" dirty="0">
                <a:latin typeface="Arial Unicode MS" pitchFamily="34" charset="-128"/>
              </a:rPr>
              <a:t>Matching Questions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Determine what exactly is being matched.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Choose the longest column to read first.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Answer questions you know first.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Come back to matches you’re not </a:t>
            </a:r>
            <a:r>
              <a:rPr lang="en-US" dirty="0" smtClean="0">
                <a:latin typeface="Arial Unicode MS" pitchFamily="34" charset="-128"/>
              </a:rPr>
              <a:t>sure about</a:t>
            </a:r>
            <a:r>
              <a:rPr lang="en-US" dirty="0" smtClean="0">
                <a:latin typeface="Arial Unicode MS" pitchFamily="34" charset="-128"/>
              </a:rPr>
              <a:t>.</a:t>
            </a:r>
            <a:r>
              <a:rPr lang="en-US" dirty="0" smtClean="0">
                <a:latin typeface="Arial Unicode MS" pitchFamily="34" charset="-128"/>
              </a:rPr>
              <a:t>    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Cross out items once they’re used from both</a:t>
            </a: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    columns.</a:t>
            </a:r>
          </a:p>
          <a:p>
            <a:pPr marL="223838" indent="-223838" eaLnBrk="1" hangingPunct="1"/>
            <a:endParaRPr lang="en-US" sz="1700" b="1" dirty="0">
              <a:latin typeface="Arial Unicode MS" pitchFamily="34" charset="-128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2209800" y="2133600"/>
            <a:ext cx="60960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Essay Exam Tools</a:t>
            </a:r>
          </a:p>
          <a:p>
            <a:pPr marL="223838" indent="-223838" eaLnBrk="1" hangingPunct="1"/>
            <a:r>
              <a:rPr lang="en-US" sz="2100" dirty="0">
                <a:latin typeface="Arial Unicode MS" pitchFamily="34" charset="-128"/>
              </a:rPr>
              <a:t>A Step-by-Step Approach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Read the question carefully. Be clear about what</a:t>
            </a: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    is being asked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23838" indent="-223838" eaLnBrk="1" hangingPunct="1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Brainstorm ideas.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Rank and sort your ideas </a:t>
            </a:r>
            <a:r>
              <a:rPr lang="en-US" dirty="0" smtClean="0">
                <a:latin typeface="Arial Unicode MS" pitchFamily="34" charset="-128"/>
              </a:rPr>
              <a:t>using an outline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Rethink the topic from an interesting angle.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Write a good introduction and segue into the body.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Have smooth transitions from topic to topic.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Proofread the work before submitting it.</a:t>
            </a:r>
          </a:p>
          <a:p>
            <a:pPr marL="223838" indent="-223838" eaLnBrk="1" hangingPunct="1"/>
            <a:endParaRPr lang="en-US" sz="1600" b="1" dirty="0">
              <a:latin typeface="Arial Unicode MS" pitchFamily="34" charset="-128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2209800" y="2133600"/>
            <a:ext cx="63246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Essay Exam Tools</a:t>
            </a:r>
          </a:p>
          <a:p>
            <a:pPr marL="223838" indent="-223838" eaLnBrk="1" hangingPunct="1"/>
            <a:r>
              <a:rPr lang="en-US" sz="2100" dirty="0">
                <a:latin typeface="Arial Unicode MS" pitchFamily="34" charset="-128"/>
              </a:rPr>
              <a:t>Additional Essay Exam Tools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Memorize key definitions or passages.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Learn main ideas, terms, and processes.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Answer questions you know first.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Read the entire exam before answering </a:t>
            </a:r>
            <a:r>
              <a:rPr lang="en-US" dirty="0" smtClean="0">
                <a:latin typeface="Arial Unicode MS" pitchFamily="34" charset="-128"/>
              </a:rPr>
              <a:t>questions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Jot down key words and answers as they come </a:t>
            </a:r>
            <a:r>
              <a:rPr lang="en-US" dirty="0" smtClean="0">
                <a:latin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to </a:t>
            </a:r>
            <a:r>
              <a:rPr lang="en-US" dirty="0">
                <a:latin typeface="Arial Unicode MS" pitchFamily="34" charset="-128"/>
              </a:rPr>
              <a:t>mind.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Structure </a:t>
            </a:r>
            <a:r>
              <a:rPr lang="en-US" dirty="0">
                <a:latin typeface="Arial Unicode MS" pitchFamily="34" charset="-128"/>
              </a:rPr>
              <a:t>your </a:t>
            </a:r>
            <a:r>
              <a:rPr lang="en-US" dirty="0" smtClean="0">
                <a:latin typeface="Arial Unicode MS" pitchFamily="34" charset="-128"/>
              </a:rPr>
              <a:t>answers </a:t>
            </a:r>
            <a:r>
              <a:rPr lang="en-US" dirty="0">
                <a:latin typeface="Arial Unicode MS" pitchFamily="34" charset="-128"/>
              </a:rPr>
              <a:t>so </a:t>
            </a:r>
            <a:r>
              <a:rPr lang="en-US" dirty="0" smtClean="0">
                <a:latin typeface="Arial Unicode MS" pitchFamily="34" charset="-128"/>
              </a:rPr>
              <a:t>they are clear </a:t>
            </a:r>
            <a:r>
              <a:rPr lang="en-US" dirty="0">
                <a:latin typeface="Arial Unicode MS" pitchFamily="34" charset="-128"/>
              </a:rPr>
              <a:t>and relevant.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Get to the point.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Qualify your answers if in doubt.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Reread the exam before submitting it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Budget your time.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209800" y="2133600"/>
            <a:ext cx="63246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Essay Exam Tools</a:t>
            </a:r>
          </a:p>
          <a:p>
            <a:pPr marL="223838" indent="-223838" eaLnBrk="1" hangingPunct="1"/>
            <a:r>
              <a:rPr lang="en-US" sz="2100" dirty="0" smtClean="0">
                <a:latin typeface="Arial Unicode MS" pitchFamily="34" charset="-128"/>
              </a:rPr>
              <a:t>Keywords </a:t>
            </a:r>
            <a:r>
              <a:rPr lang="en-US" sz="2100" dirty="0">
                <a:latin typeface="Arial Unicode MS" pitchFamily="34" charset="-128"/>
              </a:rPr>
              <a:t>in Essay </a:t>
            </a:r>
            <a:r>
              <a:rPr lang="en-US" sz="2100" dirty="0" smtClean="0">
                <a:latin typeface="Arial Unicode MS" pitchFamily="34" charset="-128"/>
              </a:rPr>
              <a:t>Exams</a:t>
            </a:r>
            <a:endParaRPr lang="en-US" sz="2100" dirty="0">
              <a:latin typeface="Arial Unicode MS" pitchFamily="34" charset="-128"/>
            </a:endParaRPr>
          </a:p>
          <a:p>
            <a:pPr marL="223838" indent="-223838" eaLnBrk="1" hangingPunct="1"/>
            <a:endParaRPr lang="en-US" b="1" i="1" dirty="0">
              <a:latin typeface="Arial Unicode MS" pitchFamily="34" charset="-128"/>
            </a:endParaRPr>
          </a:p>
          <a:p>
            <a:pPr marL="223838" indent="-223838" eaLnBrk="1" hangingPunct="1">
              <a:tabLst>
                <a:tab pos="1600200" algn="l"/>
                <a:tab pos="2743200" algn="l"/>
                <a:tab pos="3771900" algn="l"/>
              </a:tabLst>
            </a:pPr>
            <a:r>
              <a:rPr lang="en-US" dirty="0">
                <a:latin typeface="Arial Unicode MS" pitchFamily="34" charset="-128"/>
              </a:rPr>
              <a:t>    </a:t>
            </a:r>
            <a:r>
              <a:rPr lang="en-US" dirty="0" smtClean="0">
                <a:latin typeface="Arial Unicode MS" pitchFamily="34" charset="-128"/>
              </a:rPr>
              <a:t>Compare	Contrast	Define	Discuss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tabLst>
                <a:tab pos="1600200" algn="l"/>
                <a:tab pos="2743200" algn="l"/>
                <a:tab pos="3771900" algn="l"/>
              </a:tabLst>
            </a:pPr>
            <a:r>
              <a:rPr lang="en-US" dirty="0">
                <a:latin typeface="Arial Unicode MS" pitchFamily="34" charset="-128"/>
              </a:rPr>
              <a:t>    </a:t>
            </a:r>
            <a:r>
              <a:rPr lang="en-US" dirty="0" smtClean="0">
                <a:latin typeface="Arial Unicode MS" pitchFamily="34" charset="-128"/>
              </a:rPr>
              <a:t>Enumerate	Evaluate	Explain	Illustrate</a:t>
            </a:r>
            <a:endParaRPr lang="en-US" dirty="0" smtClean="0">
              <a:latin typeface="Arial Unicode MS" pitchFamily="34" charset="-128"/>
            </a:endParaRPr>
          </a:p>
          <a:p>
            <a:pPr marL="223838" indent="-223838" eaLnBrk="1" hangingPunct="1">
              <a:tabLst>
                <a:tab pos="1600200" algn="l"/>
                <a:tab pos="2743200" algn="l"/>
                <a:tab pos="3771900" algn="l"/>
              </a:tabLst>
            </a:pPr>
            <a:r>
              <a:rPr lang="en-US" dirty="0" smtClean="0">
                <a:latin typeface="Arial Unicode MS" pitchFamily="34" charset="-128"/>
              </a:rPr>
              <a:t>    </a:t>
            </a:r>
            <a:r>
              <a:rPr lang="en-US" dirty="0" smtClean="0">
                <a:latin typeface="Arial Unicode MS" pitchFamily="34" charset="-128"/>
              </a:rPr>
              <a:t>Interpret	Justify	List	Outline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tabLst>
                <a:tab pos="1600200" algn="l"/>
                <a:tab pos="2743200" algn="l"/>
                <a:tab pos="3771900" algn="l"/>
              </a:tabLst>
            </a:pPr>
            <a:r>
              <a:rPr lang="en-US" dirty="0">
                <a:latin typeface="Arial Unicode MS" pitchFamily="34" charset="-128"/>
              </a:rPr>
              <a:t>    </a:t>
            </a:r>
            <a:r>
              <a:rPr lang="en-US" dirty="0" smtClean="0">
                <a:latin typeface="Arial Unicode MS" pitchFamily="34" charset="-128"/>
              </a:rPr>
              <a:t>Prove	Relate	State	Summarize</a:t>
            </a:r>
            <a:endParaRPr lang="en-US" dirty="0" smtClean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dirty="0" smtClean="0">
                <a:latin typeface="Arial Unicode MS" pitchFamily="34" charset="-128"/>
              </a:rPr>
              <a:t>    Trace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Be aware of what these words mean and what</a:t>
            </a:r>
          </a:p>
          <a:p>
            <a:pPr marL="223838" indent="-223838" eaLnBrk="1" hangingPunct="1"/>
            <a:r>
              <a:rPr lang="en-US" dirty="0">
                <a:latin typeface="Arial Unicode MS" pitchFamily="34" charset="-128"/>
              </a:rPr>
              <a:t>is expected when answering the </a:t>
            </a:r>
            <a:r>
              <a:rPr lang="en-US" dirty="0" smtClean="0">
                <a:latin typeface="Arial Unicode MS" pitchFamily="34" charset="-128"/>
              </a:rPr>
              <a:t>essay exam.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1700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209800" y="2133600"/>
            <a:ext cx="63246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Test-Anxiety Tools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Prepare </a:t>
            </a:r>
            <a:r>
              <a:rPr lang="en-US" dirty="0" smtClean="0">
                <a:latin typeface="Arial Unicode MS" pitchFamily="34" charset="-128"/>
              </a:rPr>
              <a:t>physically—body</a:t>
            </a:r>
            <a:r>
              <a:rPr lang="en-US" dirty="0">
                <a:latin typeface="Arial Unicode MS" pitchFamily="34" charset="-128"/>
              </a:rPr>
              <a:t>, brain</a:t>
            </a:r>
            <a:r>
              <a:rPr lang="en-US" dirty="0" smtClean="0">
                <a:latin typeface="Arial Unicode MS" pitchFamily="34" charset="-128"/>
              </a:rPr>
              <a:t>, supplies, 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r>
              <a:rPr lang="en-US" dirty="0" smtClean="0">
                <a:latin typeface="Arial Unicode MS" pitchFamily="34" charset="-128"/>
              </a:rPr>
              <a:t>	exam location.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Prepare </a:t>
            </a:r>
            <a:r>
              <a:rPr lang="en-US" dirty="0" smtClean="0">
                <a:latin typeface="Arial Unicode MS" pitchFamily="34" charset="-128"/>
              </a:rPr>
              <a:t>mentally—use </a:t>
            </a:r>
            <a:r>
              <a:rPr lang="en-US" dirty="0">
                <a:latin typeface="Arial Unicode MS" pitchFamily="34" charset="-128"/>
              </a:rPr>
              <a:t>positive </a:t>
            </a:r>
            <a:r>
              <a:rPr lang="en-US" dirty="0" smtClean="0">
                <a:latin typeface="Arial Unicode MS" pitchFamily="34" charset="-128"/>
              </a:rPr>
              <a:t>affirmations.</a:t>
            </a:r>
            <a:r>
              <a:rPr lang="en-US" dirty="0" smtClean="0">
                <a:latin typeface="Arial Unicode MS" pitchFamily="34" charset="-128"/>
              </a:rPr>
              <a:t>    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the </a:t>
            </a:r>
            <a:r>
              <a:rPr lang="en-US" dirty="0">
                <a:latin typeface="Arial Unicode MS" pitchFamily="34" charset="-128"/>
              </a:rPr>
              <a:t>test anxiety </a:t>
            </a:r>
            <a:r>
              <a:rPr lang="en-US" dirty="0" smtClean="0">
                <a:latin typeface="Arial Unicode MS" pitchFamily="34" charset="-128"/>
              </a:rPr>
              <a:t>checklist.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2400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828800"/>
            <a:ext cx="6096000" cy="3048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2209800" y="24384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667000" y="2590800"/>
            <a:ext cx="5181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study skills learned in Chapter 1.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Listen for hints about what might be </a:t>
            </a:r>
            <a:r>
              <a:rPr lang="en-US" dirty="0" smtClean="0">
                <a:latin typeface="Arial Unicode MS" pitchFamily="34" charset="-128"/>
              </a:rPr>
              <a:t>on </a:t>
            </a:r>
            <a:r>
              <a:rPr lang="en-US" dirty="0">
                <a:latin typeface="Arial Unicode MS" pitchFamily="34" charset="-128"/>
              </a:rPr>
              <a:t>exam.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Study for the exam.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Learn tools for different types of tests.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Practice test-taking skills.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sure to understand the words of </a:t>
            </a:r>
            <a:r>
              <a:rPr lang="en-US" dirty="0" smtClean="0">
                <a:latin typeface="Arial Unicode MS" pitchFamily="34" charset="-128"/>
              </a:rPr>
              <a:t>questions.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Learn how to overcome test anxiety.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Study at the last minute.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Worry or entertain negative thoughts.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Let test anxiety rule you.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33CC33"/>
                </a:solidFill>
                <a:latin typeface="Tahoma" pitchFamily="34" charset="0"/>
              </a:rPr>
              <a:t>Success Secret #1: Study Skills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Reading Tools</a:t>
            </a:r>
          </a:p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Textbook-Marking Tools</a:t>
            </a:r>
          </a:p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Note-Taking Tools</a:t>
            </a:r>
          </a:p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Study Tools</a:t>
            </a:r>
          </a:p>
          <a:p>
            <a:pPr marL="223838" indent="-223838" eaLnBrk="1" hangingPunct="1"/>
            <a:endParaRPr lang="en-US" sz="2500" b="1" dirty="0">
              <a:latin typeface="Arial Unicode MS" pitchFamily="34" charset="-128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02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 Unicode MS" pitchFamily="34" charset="-128"/>
              </a:rPr>
              <a:t>Perception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dirty="0">
                <a:latin typeface="Arial Unicode MS" pitchFamily="34" charset="-128"/>
              </a:rPr>
              <a:t>“People act not in accordance with the truth, but what they believe the truth to be.”</a:t>
            </a:r>
          </a:p>
          <a:p>
            <a:pPr eaLnBrk="1" hangingPunct="1"/>
            <a:r>
              <a:rPr lang="en-US" dirty="0">
                <a:latin typeface="Arial Unicode MS" pitchFamily="34" charset="-128"/>
              </a:rPr>
              <a:t>		         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</a:t>
            </a:r>
            <a:r>
              <a:rPr lang="en-US" dirty="0" err="1" smtClean="0">
                <a:latin typeface="Arial Unicode MS" pitchFamily="34" charset="-128"/>
              </a:rPr>
              <a:t>Blackett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>
                <a:latin typeface="Arial Unicode MS" pitchFamily="34" charset="-128"/>
              </a:rPr>
              <a:t>and Weiss</a:t>
            </a: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029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Learning Styles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Visual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Auditory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Kinesthetic/Tactile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181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Visual learners…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Make vivid and detailed movies in their mind about what they are reading.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Pay close attention to body language and facial expressions of others.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Prefer to read information in a textbook. 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Have a keen awareness of their environment.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33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Tips for Visual Learners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Look for video supplements.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When reading, look for diagrams and examples.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Highlight and underline key terms.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Look up words you don’t know</a:t>
            </a:r>
            <a:r>
              <a:rPr lang="en-US" dirty="0">
                <a:latin typeface="Arial Unicode MS" pitchFamily="34" charset="-128"/>
              </a:rPr>
              <a:t>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14600" y="2743200"/>
            <a:ext cx="53340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Auditory learners…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Learn well through verbal expression.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Enjoy class discussion and taking part or watching role-playing.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Are </a:t>
            </a:r>
            <a:r>
              <a:rPr lang="en-US" dirty="0" smtClean="0">
                <a:latin typeface="Arial Unicode MS" pitchFamily="34" charset="-128"/>
              </a:rPr>
              <a:t>easily distracted </a:t>
            </a:r>
            <a:r>
              <a:rPr lang="en-US" dirty="0" smtClean="0">
                <a:latin typeface="Arial Unicode MS" pitchFamily="34" charset="-128"/>
              </a:rPr>
              <a:t>by noise </a:t>
            </a:r>
            <a:r>
              <a:rPr lang="en-US" dirty="0" smtClean="0">
                <a:latin typeface="Arial Unicode MS" pitchFamily="34" charset="-128"/>
              </a:rPr>
              <a:t>but </a:t>
            </a:r>
            <a:r>
              <a:rPr lang="en-US" dirty="0" smtClean="0">
                <a:latin typeface="Arial Unicode MS" pitchFamily="34" charset="-128"/>
              </a:rPr>
              <a:t>tend to remember information associated with sounds.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Need more time to process information and to ask questions.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Talk through problems.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Learn by listening, </a:t>
            </a:r>
            <a:r>
              <a:rPr lang="en-US" dirty="0" smtClean="0">
                <a:latin typeface="Arial Unicode MS" pitchFamily="34" charset="-128"/>
              </a:rPr>
              <a:t>repeating, </a:t>
            </a:r>
            <a:r>
              <a:rPr lang="en-US" dirty="0" smtClean="0">
                <a:latin typeface="Arial Unicode MS" pitchFamily="34" charset="-128"/>
              </a:rPr>
              <a:t>and </a:t>
            </a:r>
            <a:r>
              <a:rPr lang="en-US" dirty="0" smtClean="0">
                <a:latin typeface="Arial Unicode MS" pitchFamily="34" charset="-128"/>
              </a:rPr>
              <a:t>planning aloud.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029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Tips for Auditory Learners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Record class lectures and test reviews.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Start or join a study group.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Learn information by repeating it out loud.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0292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Kinesthetic learners…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Learn well in lab setting.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Learn concepts by applying them.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Like to do group projects.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Will try to put something together without reading directions.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Have trouble sitting still for long periods of time.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14600" y="2743200"/>
            <a:ext cx="51054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Tips for Kinesthetic Learners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Repeat assignments.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Read ahead.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Write down questions to ask.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Work on one subject at a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Make a list of topics to study.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Break the material into smaller chunks.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Take frequent breaks when studying.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Plan your study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Study in the morning.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90800" y="2819400"/>
            <a:ext cx="5029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 Unicode MS" pitchFamily="34" charset="-128"/>
              </a:rPr>
              <a:t>Personality Type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dirty="0">
                <a:latin typeface="Arial Unicode MS" pitchFamily="34" charset="-128"/>
              </a:rPr>
              <a:t>Knowing who you are and how you perceive yourself can affect your success.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096000" cy="2286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#3: Perception, Learning</a:t>
            </a:r>
            <a:br>
              <a:rPr lang="en-US" sz="2400" dirty="0">
                <a:solidFill>
                  <a:srgbClr val="00CC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Styles, and Personality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209800" y="25146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590800" y="2743200"/>
            <a:ext cx="5257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Understand how your perceptions </a:t>
            </a:r>
            <a:r>
              <a:rPr lang="en-US" dirty="0" smtClean="0">
                <a:latin typeface="Arial Unicode MS" pitchFamily="34" charset="-128"/>
              </a:rPr>
              <a:t>affect your </a:t>
            </a:r>
            <a:r>
              <a:rPr lang="en-US" dirty="0">
                <a:latin typeface="Arial Unicode MS" pitchFamily="34" charset="-128"/>
              </a:rPr>
              <a:t>success.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several assessments, and be honest</a:t>
            </a:r>
            <a:r>
              <a:rPr lang="en-US" i="1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Read the results with an open mind.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Get to know yourself better.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your own person.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 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Let others tell you what you want to do and be.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Mark your responses on the assessments in terms of how you “want to be.”</a:t>
            </a: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33CC33"/>
                </a:solidFill>
                <a:latin typeface="Tahoma" pitchFamily="34" charset="0"/>
              </a:rPr>
              <a:t>Success Secret #1: Study </a:t>
            </a:r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Skills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Reading Tools</a:t>
            </a:r>
          </a:p>
          <a:p>
            <a:pPr marL="223838" indent="-223838" eaLnBrk="1" hangingPunct="1"/>
            <a:endParaRPr lang="en-US" b="1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correct edition.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Preview your material.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Practice pre-reading techniques.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Titles, charts, diagrams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Skimming—Who</a:t>
            </a:r>
            <a:r>
              <a:rPr lang="en-US" dirty="0">
                <a:latin typeface="Arial Unicode MS" pitchFamily="34" charset="-128"/>
              </a:rPr>
              <a:t>, what, why, when, how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Scanning—Key </a:t>
            </a:r>
            <a:r>
              <a:rPr lang="en-US" dirty="0">
                <a:latin typeface="Arial Unicode MS" pitchFamily="34" charset="-128"/>
              </a:rPr>
              <a:t>words and </a:t>
            </a:r>
            <a:r>
              <a:rPr lang="en-US" dirty="0" smtClean="0">
                <a:latin typeface="Arial Unicode MS" pitchFamily="34" charset="-128"/>
              </a:rPr>
              <a:t>ideas</a:t>
            </a:r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Find </a:t>
            </a:r>
            <a:r>
              <a:rPr lang="en-US" dirty="0">
                <a:latin typeface="Arial Unicode MS" pitchFamily="34" charset="-128"/>
              </a:rPr>
              <a:t>your favorite studying method.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PQR3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SQRW</a:t>
            </a:r>
          </a:p>
          <a:p>
            <a:pPr marL="565150" lvl="1" indent="-227013" eaLnBrk="1" hangingPunct="1"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223838" indent="-223838" eaLnBrk="1" hangingPunct="1"/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486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 smtClean="0">
                <a:latin typeface="Arial Unicode MS" pitchFamily="34" charset="-128"/>
              </a:rPr>
              <a:t>Location</a:t>
            </a:r>
            <a:endParaRPr lang="en-US" sz="2500" b="1" dirty="0">
              <a:latin typeface="Arial Unicode MS" pitchFamily="34" charset="-128"/>
            </a:endParaRPr>
          </a:p>
          <a:p>
            <a:pPr eaLnBrk="1" hangingPunct="1"/>
            <a:r>
              <a:rPr lang="en-US" sz="2500" b="1" dirty="0">
                <a:latin typeface="Arial Unicode MS" pitchFamily="34" charset="-128"/>
              </a:rPr>
              <a:t>Monitor Study Schedule</a:t>
            </a:r>
          </a:p>
          <a:p>
            <a:pPr eaLnBrk="1" hangingPunct="1"/>
            <a:r>
              <a:rPr lang="en-US" sz="2500" b="1" dirty="0">
                <a:latin typeface="Arial Unicode MS" pitchFamily="34" charset="-128"/>
              </a:rPr>
              <a:t>Organize Logistically</a:t>
            </a:r>
          </a:p>
          <a:p>
            <a:pPr eaLnBrk="1" hangingPunct="1"/>
            <a:r>
              <a:rPr lang="en-US" sz="2500" b="1" dirty="0">
                <a:latin typeface="Arial Unicode MS" pitchFamily="34" charset="-128"/>
              </a:rPr>
              <a:t>Special Organizational Situations:</a:t>
            </a:r>
          </a:p>
          <a:p>
            <a:pPr eaLnBrk="1" hangingPunct="1"/>
            <a:r>
              <a:rPr lang="en-US" sz="2800" b="1" dirty="0">
                <a:latin typeface="Arial Unicode MS" pitchFamily="34" charset="-128"/>
              </a:rPr>
              <a:t>	</a:t>
            </a:r>
            <a:r>
              <a:rPr lang="en-US" sz="2100" b="1" dirty="0">
                <a:latin typeface="Arial Unicode MS" pitchFamily="34" charset="-128"/>
              </a:rPr>
              <a:t>Families</a:t>
            </a:r>
          </a:p>
          <a:p>
            <a:pPr eaLnBrk="1" hangingPunct="1"/>
            <a:r>
              <a:rPr lang="en-US" sz="2100" b="1" dirty="0">
                <a:latin typeface="Arial Unicode MS" pitchFamily="34" charset="-128"/>
              </a:rPr>
              <a:t>	Online Learning</a:t>
            </a:r>
          </a:p>
          <a:p>
            <a:pPr eaLnBrk="1" hangingPunct="1"/>
            <a:endParaRPr lang="en-US" sz="2100" b="1" dirty="0">
              <a:latin typeface="Arial Unicode MS" pitchFamily="34" charset="-128"/>
            </a:endParaRPr>
          </a:p>
          <a:p>
            <a:pPr eaLnBrk="1" hangingPunct="1"/>
            <a:endParaRPr lang="en-US" sz="2800" b="1" dirty="0">
              <a:latin typeface="Arial Unicode MS" pitchFamily="34" charset="-128"/>
            </a:endParaRPr>
          </a:p>
          <a:p>
            <a:pPr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257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Location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Steer clear of noise and clutter.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notes to tune out </a:t>
            </a:r>
            <a:r>
              <a:rPr lang="en-US" dirty="0" smtClean="0">
                <a:latin typeface="Arial Unicode MS" pitchFamily="34" charset="-128"/>
              </a:rPr>
              <a:t>distractions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Turn off the TV, phone, and so 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Go to the library.</a:t>
            </a: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257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Monitor Study Schedule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Allow for flex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Match your workload to your energy level.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what lessons are </a:t>
            </a:r>
            <a:r>
              <a:rPr lang="en-US" dirty="0" smtClean="0">
                <a:latin typeface="Arial Unicode MS" pitchFamily="34" charset="-128"/>
              </a:rPr>
              <a:t>coming up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Do easy assignments first.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Complete assignments on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Create a plan for </a:t>
            </a:r>
            <a:r>
              <a:rPr lang="en-US" dirty="0" smtClean="0">
                <a:latin typeface="Arial Unicode MS" pitchFamily="34" charset="-128"/>
              </a:rPr>
              <a:t>completing assignments.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Check your work.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Check grades and feedback.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2578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Organize Logistically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Make a plan of what you need </a:t>
            </a:r>
            <a:r>
              <a:rPr lang="en-US" dirty="0" smtClean="0">
                <a:latin typeface="Arial Unicode MS" pitchFamily="34" charset="-128"/>
              </a:rPr>
              <a:t>to do for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each </a:t>
            </a:r>
            <a:r>
              <a:rPr lang="en-US" dirty="0">
                <a:latin typeface="Arial Unicode MS" pitchFamily="34" charset="-128"/>
              </a:rPr>
              <a:t>course.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Prioritize and put the information into a </a:t>
            </a:r>
            <a:br>
              <a:rPr lang="en-US" dirty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schedule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Keep </a:t>
            </a:r>
            <a:r>
              <a:rPr lang="en-US" dirty="0">
                <a:latin typeface="Arial Unicode MS" pitchFamily="34" charset="-128"/>
              </a:rPr>
              <a:t>track </a:t>
            </a:r>
            <a:r>
              <a:rPr lang="en-US" dirty="0" smtClean="0">
                <a:latin typeface="Arial Unicode MS" pitchFamily="34" charset="-128"/>
              </a:rPr>
              <a:t>of time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Evaluate the schedule for future </a:t>
            </a:r>
            <a:r>
              <a:rPr lang="en-US" dirty="0" smtClean="0">
                <a:latin typeface="Arial Unicode MS" pitchFamily="34" charset="-128"/>
              </a:rPr>
              <a:t>reference</a:t>
            </a:r>
            <a:r>
              <a:rPr lang="en-US" dirty="0">
                <a:latin typeface="Arial Unicode MS" pitchFamily="34" charset="-128"/>
              </a:rPr>
              <a:t>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Special Organizational Situations</a:t>
            </a:r>
          </a:p>
          <a:p>
            <a:pPr marL="231775" indent="-231775" eaLnBrk="1" hangingPunct="1"/>
            <a:r>
              <a:rPr lang="en-US" sz="2100" dirty="0">
                <a:latin typeface="Arial Unicode MS" pitchFamily="34" charset="-128"/>
              </a:rPr>
              <a:t>Students with Families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“</a:t>
            </a:r>
            <a:r>
              <a:rPr lang="en-US" dirty="0">
                <a:latin typeface="Arial Unicode MS" pitchFamily="34" charset="-128"/>
              </a:rPr>
              <a:t>Reward” them when they give you study time.</a:t>
            </a:r>
            <a:r>
              <a:rPr lang="en-US" b="1" dirty="0">
                <a:latin typeface="Arial Unicode MS" pitchFamily="34" charset="-128"/>
              </a:rPr>
              <a:t> 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Set a timer, and study for that amount of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breaks to monitor children.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Arrange a co-op with other parents.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your limits, and be realistic.</a:t>
            </a:r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17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Special Organizational Situations</a:t>
            </a:r>
          </a:p>
          <a:p>
            <a:pPr marL="231775" indent="-231775" eaLnBrk="1" hangingPunct="1"/>
            <a:r>
              <a:rPr lang="en-US" sz="2100" dirty="0">
                <a:latin typeface="Arial Unicode MS" pitchFamily="34" charset="-128"/>
              </a:rPr>
              <a:t>Online Learning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the orientation if one is available.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Learn how to navigate online before starting.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Check </a:t>
            </a:r>
            <a:r>
              <a:rPr lang="en-US" dirty="0" smtClean="0">
                <a:latin typeface="Arial Unicode MS" pitchFamily="34" charset="-128"/>
              </a:rPr>
              <a:t>e-mail</a:t>
            </a:r>
            <a:r>
              <a:rPr lang="en-US" dirty="0">
                <a:latin typeface="Arial Unicode MS" pitchFamily="34" charset="-128"/>
              </a:rPr>
              <a:t>, grades, and discussion each day.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Stay on schedule and work ahead if possible.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sure to take part in discussions.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Print challenging assignments for reference.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Develop a logistical plan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the 5-minute rule.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a checklist for each chapter or unit.</a:t>
            </a:r>
          </a:p>
          <a:p>
            <a:pPr marL="231775" indent="-231775" eaLnBrk="1" hangingPunct="1"/>
            <a:endParaRPr lang="en-US" sz="17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#4: Organization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90800" y="2362201"/>
            <a:ext cx="54102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Organize workspace.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Limit distractions.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Find balance.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Develop a logistical plan.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Organize assignments.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Complete assignments according to energy level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the 5-minute rule.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a checklist of tasks.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Minimize importance of an organized plan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i="1" dirty="0" smtClean="0">
                <a:latin typeface="Arial Unicode MS" pitchFamily="34" charset="-128"/>
              </a:rPr>
              <a:t>Over</a:t>
            </a:r>
            <a:r>
              <a:rPr lang="en-US" sz="800" i="1" dirty="0" smtClean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organize</a:t>
            </a:r>
            <a:r>
              <a:rPr lang="en-US" dirty="0" smtClean="0">
                <a:latin typeface="Arial Unicode MS" pitchFamily="34" charset="-128"/>
              </a:rPr>
              <a:t>. 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Become overwhelmed.</a:t>
            </a: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10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0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#5: Attitude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486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The Power of Positivity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 positive attitude leads to commitment.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Commitment leads to motivation.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Motivation leads to success.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#5: Attitude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486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How to Stay Positive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patience to produce results.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Make good impressions.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Get </a:t>
            </a:r>
            <a:r>
              <a:rPr lang="en-US" dirty="0">
                <a:latin typeface="Arial Unicode MS" pitchFamily="34" charset="-128"/>
              </a:rPr>
              <a:t>tough.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Focus on strengths.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Challenge the challenges.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aware of scotomas.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Dare to be great.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#5: Attitude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Develop an attitude of success.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patient and persistent.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Challenge yourself.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Focus on ability and possibility.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the words “try,” “yet,” and “want to.”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Recognize scotomas.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tough.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Succumb to self-doubt.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Give up.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Sell yourself short of excellence.</a:t>
            </a: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#1: Study Skills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Textbook-Marking Tools</a:t>
            </a:r>
          </a:p>
          <a:p>
            <a:pPr marL="223838" indent="-223838" eaLnBrk="1" hangingPunct="1"/>
            <a:r>
              <a:rPr lang="en-US" sz="2100" dirty="0" smtClean="0">
                <a:latin typeface="Arial Unicode MS" pitchFamily="34" charset="-128"/>
              </a:rPr>
              <a:t>Read Entire Section or Chapter Before</a:t>
            </a:r>
          </a:p>
          <a:p>
            <a:pPr marL="223838" indent="-223838" eaLnBrk="1" hangingPunct="1"/>
            <a:r>
              <a:rPr lang="en-US" sz="2100" dirty="0" smtClean="0">
                <a:latin typeface="Arial Unicode MS" pitchFamily="34" charset="-128"/>
              </a:rPr>
              <a:t>Marking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Write </a:t>
            </a:r>
            <a:r>
              <a:rPr lang="en-US" dirty="0">
                <a:latin typeface="Arial Unicode MS" pitchFamily="34" charset="-128"/>
              </a:rPr>
              <a:t>selectively in textbook.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Underline meaningful phrases.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Cross-reference related information.</a:t>
            </a:r>
          </a:p>
          <a:p>
            <a:pPr marL="223838" indent="-223838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20113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#6: Goal Setting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486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Setting Goals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dirty="0" smtClean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See </a:t>
            </a:r>
            <a:r>
              <a:rPr lang="en-US" dirty="0">
                <a:latin typeface="Arial Unicode MS" pitchFamily="34" charset="-128"/>
              </a:rPr>
              <a:t>the end.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Check </a:t>
            </a:r>
            <a:r>
              <a:rPr lang="en-US" dirty="0" smtClean="0">
                <a:latin typeface="Arial Unicode MS" pitchFamily="34" charset="-128"/>
              </a:rPr>
              <a:t>your attitude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Have faith.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Work hard.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Plan ahead for setbacks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Stay focused.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Reward yourself.</a:t>
            </a: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#6: Goal Setting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4864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SMART Goals: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100" b="1" dirty="0">
                <a:latin typeface="Arial Unicode MS" pitchFamily="34" charset="-128"/>
              </a:rPr>
              <a:t>	S</a:t>
            </a:r>
            <a:r>
              <a:rPr lang="en-US" sz="2100" dirty="0">
                <a:latin typeface="Arial Unicode MS" pitchFamily="34" charset="-128"/>
              </a:rPr>
              <a:t>pecific</a:t>
            </a:r>
          </a:p>
          <a:p>
            <a:pPr marL="231775" indent="-231775" eaLnBrk="1" hangingPunct="1"/>
            <a:r>
              <a:rPr lang="en-US" sz="2100" dirty="0">
                <a:latin typeface="Arial Unicode MS" pitchFamily="34" charset="-128"/>
              </a:rPr>
              <a:t>	</a:t>
            </a:r>
            <a:r>
              <a:rPr lang="en-US" sz="2100" b="1" dirty="0">
                <a:latin typeface="Arial Unicode MS" pitchFamily="34" charset="-128"/>
              </a:rPr>
              <a:t>M</a:t>
            </a:r>
            <a:r>
              <a:rPr lang="en-US" sz="2100" dirty="0">
                <a:latin typeface="Arial Unicode MS" pitchFamily="34" charset="-128"/>
              </a:rPr>
              <a:t>easurable</a:t>
            </a:r>
          </a:p>
          <a:p>
            <a:pPr marL="231775" indent="-231775" eaLnBrk="1" hangingPunct="1"/>
            <a:r>
              <a:rPr lang="en-US" sz="2100" dirty="0">
                <a:latin typeface="Arial Unicode MS" pitchFamily="34" charset="-128"/>
              </a:rPr>
              <a:t>	</a:t>
            </a:r>
            <a:r>
              <a:rPr lang="en-US" sz="2100" b="1" dirty="0">
                <a:latin typeface="Arial Unicode MS" pitchFamily="34" charset="-128"/>
              </a:rPr>
              <a:t>A</a:t>
            </a:r>
            <a:r>
              <a:rPr lang="en-US" sz="2100" dirty="0">
                <a:latin typeface="Arial Unicode MS" pitchFamily="34" charset="-128"/>
              </a:rPr>
              <a:t>ttainable</a:t>
            </a:r>
          </a:p>
          <a:p>
            <a:pPr marL="231775" indent="-231775" eaLnBrk="1" hangingPunct="1"/>
            <a:r>
              <a:rPr lang="en-US" sz="2100" dirty="0">
                <a:latin typeface="Arial Unicode MS" pitchFamily="34" charset="-128"/>
              </a:rPr>
              <a:t>	</a:t>
            </a:r>
            <a:r>
              <a:rPr lang="en-US" sz="2100" b="1" dirty="0">
                <a:latin typeface="Arial Unicode MS" pitchFamily="34" charset="-128"/>
              </a:rPr>
              <a:t>R</a:t>
            </a:r>
            <a:r>
              <a:rPr lang="en-US" sz="2100" dirty="0">
                <a:latin typeface="Arial Unicode MS" pitchFamily="34" charset="-128"/>
              </a:rPr>
              <a:t>ealistic</a:t>
            </a:r>
          </a:p>
          <a:p>
            <a:pPr marL="231775" indent="-231775" eaLnBrk="1" hangingPunct="1"/>
            <a:r>
              <a:rPr lang="en-US" sz="2100" dirty="0">
                <a:latin typeface="Arial Unicode MS" pitchFamily="34" charset="-128"/>
              </a:rPr>
              <a:t>	</a:t>
            </a:r>
            <a:r>
              <a:rPr lang="en-US" sz="2100" b="1" dirty="0">
                <a:latin typeface="Arial Unicode MS" pitchFamily="34" charset="-128"/>
              </a:rPr>
              <a:t>T</a:t>
            </a:r>
            <a:r>
              <a:rPr lang="en-US" sz="2100" dirty="0">
                <a:latin typeface="Arial Unicode MS" pitchFamily="34" charset="-128"/>
              </a:rPr>
              <a:t>angible</a:t>
            </a:r>
          </a:p>
          <a:p>
            <a:pPr marL="231775" indent="-231775" eaLnBrk="1" hangingPunct="1"/>
            <a:endParaRPr lang="en-US" sz="21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36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#6: Goal Setting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486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See the end by looking at what you want first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Set SMART goals.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Think short- and long-term.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Choose your attitude.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confident and </a:t>
            </a:r>
            <a:r>
              <a:rPr lang="en-US" dirty="0" smtClean="0">
                <a:latin typeface="Arial Unicode MS" pitchFamily="34" charset="-128"/>
              </a:rPr>
              <a:t>trust—have </a:t>
            </a:r>
            <a:r>
              <a:rPr lang="en-US" dirty="0">
                <a:latin typeface="Arial Unicode MS" pitchFamily="34" charset="-128"/>
              </a:rPr>
              <a:t>faith.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Anticipate setbacks.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Celebrate successes.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Think you can’t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Be short-sighted.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Expect to achieve without working.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1816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What Is Information Literacy?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dirty="0" smtClean="0">
                <a:latin typeface="Arial Unicode MS" pitchFamily="34" charset="-128"/>
              </a:rPr>
              <a:t>	“The set of abilities requiring individuals to recognize when information is needed and [to] have the ability to locate, evaluate, and use effectively the needed information.”</a:t>
            </a:r>
          </a:p>
          <a:p>
            <a:pPr marL="231775" indent="-231775" eaLnBrk="1" hangingPunct="1"/>
            <a:endParaRPr lang="en-US" dirty="0" smtClean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Finding </a:t>
            </a:r>
            <a:r>
              <a:rPr lang="en-US" dirty="0">
                <a:latin typeface="Arial Unicode MS" pitchFamily="34" charset="-128"/>
              </a:rPr>
              <a:t>information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Critical thinking skills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Problem </a:t>
            </a:r>
            <a:r>
              <a:rPr lang="en-US" dirty="0" smtClean="0">
                <a:latin typeface="Arial Unicode MS" pitchFamily="34" charset="-128"/>
              </a:rPr>
              <a:t>solving</a:t>
            </a:r>
          </a:p>
          <a:p>
            <a:pPr marL="231775" indent="-231775" eaLnBrk="1" hangingPunct="1">
              <a:buFontTx/>
              <a:buChar char="•"/>
            </a:pPr>
            <a:endParaRPr lang="en-US" dirty="0" smtClean="0">
              <a:latin typeface="Arial Unicode MS" pitchFamily="34" charset="-128"/>
            </a:endParaRP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</a:t>
            </a: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The Process of Researching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Locate reliable, viable information.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Understand the three categories of </a:t>
            </a:r>
            <a:r>
              <a:rPr lang="en-US" dirty="0" smtClean="0">
                <a:latin typeface="Arial Unicode MS" pitchFamily="34" charset="-128"/>
              </a:rPr>
              <a:t>resources:</a:t>
            </a:r>
            <a:endParaRPr lang="en-US" dirty="0">
              <a:latin typeface="Arial Unicode MS" pitchFamily="34" charset="-128"/>
            </a:endParaRP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Traditional</a:t>
            </a: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Reserves</a:t>
            </a: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E-resources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where to go for information.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Begin Researching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Hard copy </a:t>
            </a:r>
            <a:r>
              <a:rPr lang="en-US" dirty="0" smtClean="0">
                <a:latin typeface="Arial Unicode MS" pitchFamily="34" charset="-128"/>
              </a:rPr>
              <a:t>books—yes, you have to go to the library!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Electronic books</a:t>
            </a: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 Check </a:t>
            </a:r>
            <a:r>
              <a:rPr lang="en-US" dirty="0" smtClean="0">
                <a:latin typeface="Arial Unicode MS" pitchFamily="34" charset="-128"/>
              </a:rPr>
              <a:t>relevancy.</a:t>
            </a:r>
            <a:endParaRPr lang="en-US" dirty="0">
              <a:latin typeface="Arial Unicode MS" pitchFamily="34" charset="-128"/>
            </a:endParaRP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 Be </a:t>
            </a:r>
            <a:r>
              <a:rPr lang="en-US" dirty="0" smtClean="0">
                <a:latin typeface="Arial Unicode MS" pitchFamily="34" charset="-128"/>
              </a:rPr>
              <a:t>current.</a:t>
            </a:r>
            <a:endParaRPr lang="en-US" dirty="0" smtClean="0">
              <a:latin typeface="Arial Unicode MS" pitchFamily="34" charset="-128"/>
            </a:endParaRPr>
          </a:p>
          <a:p>
            <a:pPr marL="682625" lvl="1" indent="-22542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the tools provided by the </a:t>
            </a:r>
            <a:r>
              <a:rPr lang="en-US" dirty="0" smtClean="0">
                <a:latin typeface="Arial Unicode MS" pitchFamily="34" charset="-128"/>
              </a:rPr>
              <a:t>vendor.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</a:t>
            </a: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Periodicals in </a:t>
            </a:r>
            <a:r>
              <a:rPr lang="en-US" sz="2500" b="1" dirty="0">
                <a:latin typeface="Arial Unicode MS" pitchFamily="34" charset="-128"/>
              </a:rPr>
              <a:t>Research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Scholarly or research journals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Magazines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Professional or trade journals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Hard copy </a:t>
            </a:r>
            <a:r>
              <a:rPr lang="en-US" dirty="0" smtClean="0">
                <a:latin typeface="Arial Unicode MS" pitchFamily="34" charset="-128"/>
              </a:rPr>
              <a:t>periodicals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</a:t>
            </a:r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Electronic Resources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Specialized databases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Search tips:</a:t>
            </a: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quotation marks to search for exact phrases</a:t>
            </a:r>
          </a:p>
          <a:p>
            <a:pPr marL="682625" lvl="1" indent="-22542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more than one word in a </a:t>
            </a:r>
            <a:r>
              <a:rPr lang="en-US" dirty="0" smtClean="0">
                <a:latin typeface="Arial Unicode MS" pitchFamily="34" charset="-128"/>
              </a:rPr>
              <a:t>search</a:t>
            </a:r>
          </a:p>
          <a:p>
            <a:pPr marL="682625" lvl="1" indent="-22542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a Boolean search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</a:t>
            </a: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Using the </a:t>
            </a:r>
            <a:r>
              <a:rPr lang="en-US" sz="2500" b="1" dirty="0" smtClean="0">
                <a:latin typeface="Arial Unicode MS" pitchFamily="34" charset="-128"/>
              </a:rPr>
              <a:t>Internet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1700" dirty="0">
                <a:latin typeface="Arial Unicode MS" pitchFamily="34" charset="-128"/>
              </a:rPr>
              <a:t> </a:t>
            </a:r>
            <a:endParaRPr lang="en-US" dirty="0" smtClean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dirty="0" smtClean="0">
                <a:latin typeface="Arial Unicode MS" pitchFamily="34" charset="-128"/>
              </a:rPr>
              <a:t>Questions </a:t>
            </a:r>
            <a:r>
              <a:rPr lang="en-US" dirty="0">
                <a:latin typeface="Arial Unicode MS" pitchFamily="34" charset="-128"/>
              </a:rPr>
              <a:t>to </a:t>
            </a:r>
            <a:r>
              <a:rPr lang="en-US" dirty="0" smtClean="0">
                <a:latin typeface="Arial Unicode MS" pitchFamily="34" charset="-128"/>
              </a:rPr>
              <a:t>ask about any site: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Is it a legitimate and reliable domain?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Is the information accurate, reliable, and </a:t>
            </a:r>
            <a:r>
              <a:rPr lang="en-US" dirty="0" smtClean="0">
                <a:latin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error-free</a:t>
            </a:r>
            <a:r>
              <a:rPr lang="en-US" dirty="0">
                <a:latin typeface="Arial Unicode MS" pitchFamily="34" charset="-128"/>
              </a:rPr>
              <a:t>?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Is the information objective?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Is the information current?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Is the subject covered thoroughly?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752600"/>
            <a:ext cx="6096000" cy="3810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#7: Basic Research Skills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2209800" y="2362200"/>
            <a:ext cx="5867400" cy="42672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2514600" y="2590800"/>
            <a:ext cx="57150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Become information literate.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what </a:t>
            </a:r>
            <a:r>
              <a:rPr lang="en-US" dirty="0" smtClean="0">
                <a:latin typeface="Arial Unicode MS" pitchFamily="34" charset="-128"/>
              </a:rPr>
              <a:t>good </a:t>
            </a:r>
            <a:r>
              <a:rPr lang="en-US" dirty="0">
                <a:latin typeface="Arial Unicode MS" pitchFamily="34" charset="-128"/>
              </a:rPr>
              <a:t>information </a:t>
            </a:r>
            <a:r>
              <a:rPr lang="en-US" dirty="0" smtClean="0">
                <a:latin typeface="Arial Unicode MS" pitchFamily="34" charset="-128"/>
              </a:rPr>
              <a:t>is and </a:t>
            </a:r>
            <a:r>
              <a:rPr lang="en-US" dirty="0">
                <a:latin typeface="Arial Unicode MS" pitchFamily="34" charset="-128"/>
              </a:rPr>
              <a:t>where to find it.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Find out what your school library has available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Know how to access databases.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Know what style and format you need.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Know how to cite resources correctly.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Procrastinate doing research.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a non-subscription </a:t>
            </a:r>
            <a:r>
              <a:rPr lang="en-US" dirty="0" smtClean="0">
                <a:latin typeface="Arial Unicode MS" pitchFamily="34" charset="-128"/>
              </a:rPr>
              <a:t>website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Be afraid to ask for help.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#1: Study Skills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3838" indent="-223838" eaLnBrk="1" hangingPunct="1"/>
            <a:r>
              <a:rPr lang="en-US" sz="2500" b="1" dirty="0">
                <a:latin typeface="Arial Unicode MS" pitchFamily="34" charset="-128"/>
              </a:rPr>
              <a:t>Note-Taking Tools</a:t>
            </a:r>
          </a:p>
          <a:p>
            <a:pPr marL="223838" indent="-223838" eaLnBrk="1" hangingPunct="1"/>
            <a:endParaRPr lang="en-US" dirty="0">
              <a:latin typeface="Arial Unicode MS" pitchFamily="34" charset="-128"/>
            </a:endParaRP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lecture notes in class.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a laptop or a </a:t>
            </a:r>
            <a:r>
              <a:rPr lang="en-US" dirty="0">
                <a:latin typeface="Arial Unicode MS" pitchFamily="34" charset="-128"/>
              </a:rPr>
              <a:t>3-ring binder.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Date and number handouts.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ink.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Leave blank spaces to fill in.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abbreviations.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Review notes ASAP.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note cards. </a:t>
            </a:r>
          </a:p>
          <a:p>
            <a:pPr marL="223838" indent="-223838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symbols and graphics.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FF66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#8: Research Papers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The Process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Determine a topic.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Research and take </a:t>
            </a:r>
            <a:r>
              <a:rPr lang="en-US" dirty="0">
                <a:latin typeface="Arial Unicode MS" pitchFamily="34" charset="-128"/>
              </a:rPr>
              <a:t>notes.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Write the thesis statement.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Create an outline.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Write a rough draft.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Prepare the final draft.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#8: Research Papers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Picking a Topic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Make it relevant to the class.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Keep it narrow and manageable.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Make sure there is enough information on it.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#8: Research Papers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18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From Rough Draft to Final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Have an academic coach or a tutor read your paper.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Revise as necessary.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Proofread your paper for errors.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spell check and grammar check.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Don‘t forget to document your sources.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#8: Research Papers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Important Issues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correct format or style.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“Cite right.”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Avoid plagiarizing.</a:t>
            </a:r>
          </a:p>
          <a:p>
            <a:pPr marL="231775" indent="-231775" eaLnBrk="1" hangingPunct="1">
              <a:buFontTx/>
              <a:buChar char="•"/>
            </a:pPr>
            <a:endParaRPr lang="en-US" sz="1700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4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76400"/>
            <a:ext cx="66294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#8: Research Papers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196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2590800" y="2296596"/>
            <a:ext cx="5791200" cy="40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what style or format to use.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correct resources.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current information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Follow the steps of the writing process.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Ask someone to </a:t>
            </a:r>
            <a:r>
              <a:rPr lang="en-US" dirty="0" smtClean="0">
                <a:latin typeface="Arial Unicode MS" pitchFamily="34" charset="-128"/>
              </a:rPr>
              <a:t>proofread </a:t>
            </a:r>
            <a:r>
              <a:rPr lang="en-US" dirty="0">
                <a:latin typeface="Arial Unicode MS" pitchFamily="34" charset="-128"/>
              </a:rPr>
              <a:t>the paper.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Write in third person and check verb tenses.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“Cite right.”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Plagiarize.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Procrastinate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Skimp on research.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#9: Synergy</a:t>
            </a: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 smtClean="0">
                <a:latin typeface="Arial Unicode MS" pitchFamily="34" charset="-128"/>
              </a:rPr>
              <a:t>What </a:t>
            </a:r>
            <a:r>
              <a:rPr lang="en-US" sz="2500" b="1" dirty="0" smtClean="0">
                <a:latin typeface="Arial Unicode MS" pitchFamily="34" charset="-128"/>
              </a:rPr>
              <a:t>Is </a:t>
            </a:r>
            <a:r>
              <a:rPr lang="en-US" sz="2500" b="1" dirty="0" smtClean="0">
                <a:latin typeface="Arial Unicode MS" pitchFamily="34" charset="-128"/>
              </a:rPr>
              <a:t>Synergy?</a:t>
            </a:r>
            <a:r>
              <a:rPr lang="en-US" sz="2800" b="1" dirty="0">
                <a:latin typeface="Arial Unicode MS" pitchFamily="34" charset="-128"/>
              </a:rPr>
              <a:t>	</a:t>
            </a:r>
          </a:p>
          <a:p>
            <a:pPr marL="347663" lvl="1" indent="-233363" eaLnBrk="1" hangingPunct="1"/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The cooperative action of two or more agents, groups, or parts that together increase each 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other’s effectiveness.</a:t>
            </a:r>
            <a:endParaRPr lang="en-US" dirty="0">
              <a:latin typeface="Arial Unicode MS" pitchFamily="34" charset="-128"/>
            </a:endParaRPr>
          </a:p>
          <a:p>
            <a:pPr marL="347663" lvl="1" indent="-233363" eaLnBrk="1" hangingPunct="1"/>
            <a:endParaRPr lang="en-US" sz="1700" b="1" dirty="0">
              <a:latin typeface="Arial Unicode MS" pitchFamily="34" charset="-128"/>
            </a:endParaRPr>
          </a:p>
          <a:p>
            <a:pPr eaLnBrk="1" hangingPunct="1"/>
            <a:r>
              <a:rPr lang="en-US" sz="2800" b="1" dirty="0">
                <a:latin typeface="Arial Unicode MS" pitchFamily="34" charset="-128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#9: Synergy</a:t>
            </a: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 Unicode MS" pitchFamily="34" charset="-128"/>
              </a:rPr>
              <a:t>Relationship Styles</a:t>
            </a:r>
            <a:r>
              <a:rPr lang="en-US" sz="2800" b="1" dirty="0">
                <a:latin typeface="Arial Unicode MS" pitchFamily="34" charset="-128"/>
              </a:rPr>
              <a:t>	</a:t>
            </a:r>
          </a:p>
          <a:p>
            <a:pPr marL="347663" lvl="1" indent="-233363" eaLnBrk="1" hangingPunct="1"/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Lone </a:t>
            </a:r>
            <a:r>
              <a:rPr lang="en-US" dirty="0">
                <a:latin typeface="Arial Unicode MS" pitchFamily="34" charset="-128"/>
              </a:rPr>
              <a:t>Ranger</a:t>
            </a:r>
          </a:p>
          <a:p>
            <a:pPr marL="347663" lvl="1" indent="-23336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Cohorts</a:t>
            </a:r>
          </a:p>
          <a:p>
            <a:pPr marL="347663" lvl="1" indent="-23336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Others</a:t>
            </a:r>
          </a:p>
          <a:p>
            <a:pPr marL="347663" lvl="1" indent="-233363" eaLnBrk="1" hangingPunct="1"/>
            <a:endParaRPr lang="en-US" sz="1700" b="1" dirty="0">
              <a:latin typeface="Arial Unicode MS" pitchFamily="34" charset="-128"/>
            </a:endParaRPr>
          </a:p>
          <a:p>
            <a:pPr eaLnBrk="1" hangingPunct="1"/>
            <a:r>
              <a:rPr lang="en-US" sz="2800" b="1" dirty="0">
                <a:latin typeface="Arial Unicode MS" pitchFamily="34" charset="-128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#9: Synergy</a:t>
            </a: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 smtClean="0">
                <a:latin typeface="Arial Unicode MS" pitchFamily="34" charset="-128"/>
              </a:rPr>
              <a:t>The Win-Win of Synergy: Sharing</a:t>
            </a:r>
          </a:p>
          <a:p>
            <a:pPr marL="347663" lvl="1" indent="-233363" eaLnBrk="1" hangingPunct="1">
              <a:buFontTx/>
              <a:buChar char="•"/>
            </a:pPr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Be </a:t>
            </a:r>
            <a:r>
              <a:rPr lang="en-US" dirty="0" smtClean="0">
                <a:latin typeface="Arial Unicode MS" pitchFamily="34" charset="-128"/>
              </a:rPr>
              <a:t>assertive.</a:t>
            </a:r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Keep an open </a:t>
            </a:r>
            <a:r>
              <a:rPr lang="en-US" dirty="0" smtClean="0">
                <a:latin typeface="Arial Unicode MS" pitchFamily="34" charset="-128"/>
              </a:rPr>
              <a:t>mind.</a:t>
            </a:r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Be </a:t>
            </a:r>
            <a:r>
              <a:rPr lang="en-US" dirty="0" smtClean="0">
                <a:latin typeface="Arial Unicode MS" pitchFamily="34" charset="-128"/>
              </a:rPr>
              <a:t>personal.</a:t>
            </a:r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Network and </a:t>
            </a:r>
            <a:r>
              <a:rPr lang="en-US" dirty="0" smtClean="0">
                <a:latin typeface="Arial Unicode MS" pitchFamily="34" charset="-128"/>
              </a:rPr>
              <a:t>share.</a:t>
            </a:r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Don’t </a:t>
            </a:r>
            <a:r>
              <a:rPr lang="en-US" dirty="0" smtClean="0">
                <a:latin typeface="Arial Unicode MS" pitchFamily="34" charset="-128"/>
              </a:rPr>
              <a:t>bail.</a:t>
            </a:r>
            <a:endParaRPr lang="en-US" dirty="0" smtClean="0">
              <a:latin typeface="Arial Unicode MS" pitchFamily="34" charset="-128"/>
            </a:endParaRPr>
          </a:p>
          <a:p>
            <a:pPr marL="347663" lvl="1" indent="-233363" eaLnBrk="1" hangingPunct="1"/>
            <a:endParaRPr lang="en-US" sz="1700" b="1" dirty="0">
              <a:latin typeface="Arial Unicode MS" pitchFamily="34" charset="-128"/>
            </a:endParaRPr>
          </a:p>
          <a:p>
            <a:pPr eaLnBrk="1" hangingPunct="1"/>
            <a:r>
              <a:rPr lang="en-US" sz="2800" b="1" dirty="0">
                <a:latin typeface="Arial Unicode MS" pitchFamily="34" charset="-128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76400"/>
            <a:ext cx="66294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#9: Synergy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6324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Seek help from classmates, friends, and family.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See asking as win-win.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assertive.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Have an open mind.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personal.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Share and network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Ask about </a:t>
            </a:r>
            <a:r>
              <a:rPr lang="en-US" dirty="0" smtClean="0">
                <a:latin typeface="Arial Unicode MS" pitchFamily="34" charset="-128"/>
              </a:rPr>
              <a:t>tutoring.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i="1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Go it alone.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Be afraid to ask.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Quit.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#10: Motivation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Success Principles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Adopt “want to” not “have to” mentality.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Visualize the reward.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Overcome roadblocks.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Build on small victories.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Find balance.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Surround yourself with winners.</a:t>
            </a:r>
          </a:p>
          <a:p>
            <a:pPr marL="231775" indent="-231775" eaLnBrk="1" hangingPunct="1"/>
            <a:r>
              <a:rPr lang="en-US" b="1" dirty="0">
                <a:latin typeface="Arial Unicode MS" pitchFamily="34" charset="-128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33CC33"/>
                </a:solidFill>
                <a:latin typeface="Tahoma" pitchFamily="34" charset="0"/>
              </a:rPr>
              <a:t>Success Secret #1: Study Skills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565150" lvl="1" indent="-227013" eaLnBrk="1" hangingPunct="1"/>
            <a:r>
              <a:rPr lang="en-US" sz="2500" b="1" dirty="0">
                <a:latin typeface="Arial Unicode MS" pitchFamily="34" charset="-128"/>
              </a:rPr>
              <a:t>Study Tools</a:t>
            </a:r>
          </a:p>
          <a:p>
            <a:pPr marL="565150" lvl="1" indent="-227013" eaLnBrk="1" hangingPunct="1"/>
            <a:endParaRPr lang="en-US" b="1" dirty="0">
              <a:latin typeface="Arial Unicode MS" pitchFamily="34" charset="-128"/>
            </a:endParaRP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Chunking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MURDER</a:t>
            </a:r>
          </a:p>
          <a:p>
            <a:pPr marL="565150" lvl="1" indent="-227013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Mnemonic devices</a:t>
            </a:r>
          </a:p>
          <a:p>
            <a:pPr marL="863600" lvl="2" indent="-184150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Jingles</a:t>
            </a:r>
          </a:p>
          <a:p>
            <a:pPr marL="863600" lvl="2" indent="-184150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Acronyms</a:t>
            </a:r>
          </a:p>
          <a:p>
            <a:pPr marL="863600" lvl="2" indent="-184150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Acrostics</a:t>
            </a:r>
          </a:p>
          <a:p>
            <a:pPr marL="863600" lvl="2" indent="-184150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Mind maps</a:t>
            </a:r>
            <a:endParaRPr lang="en-US" dirty="0">
              <a:latin typeface="Arial Unicode MS" pitchFamily="34" charset="-128"/>
            </a:endParaRPr>
          </a:p>
          <a:p>
            <a:pPr marL="863600" lvl="2" indent="-184150" eaLnBrk="1" hangingPunct="1"/>
            <a:endParaRPr lang="en-US" dirty="0">
              <a:latin typeface="Arial Unicode MS" pitchFamily="34" charset="-128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#10: Motivation</a:t>
            </a: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 Unicode MS" pitchFamily="34" charset="-128"/>
              </a:rPr>
              <a:t>Motivation vs. Enthusiasm</a:t>
            </a:r>
          </a:p>
          <a:p>
            <a:pPr eaLnBrk="1" hangingPunct="1"/>
            <a:endParaRPr lang="en-US" sz="2400" b="1" dirty="0">
              <a:latin typeface="Arial Unicode MS" pitchFamily="34" charset="-128"/>
            </a:endParaRPr>
          </a:p>
          <a:p>
            <a:pPr eaLnBrk="1" hangingPunct="1"/>
            <a:r>
              <a:rPr lang="en-US" sz="2100" dirty="0">
                <a:latin typeface="Arial Unicode MS" pitchFamily="34" charset="-128"/>
              </a:rPr>
              <a:t>Long-term self-motivation </a:t>
            </a:r>
          </a:p>
          <a:p>
            <a:pPr eaLnBrk="1" hangingPunct="1"/>
            <a:r>
              <a:rPr lang="en-US" sz="2100" dirty="0">
                <a:latin typeface="Arial Unicode MS" pitchFamily="34" charset="-128"/>
              </a:rPr>
              <a:t>                 vs.</a:t>
            </a:r>
          </a:p>
          <a:p>
            <a:pPr eaLnBrk="1" hangingPunct="1"/>
            <a:r>
              <a:rPr lang="en-US" sz="2100" dirty="0">
                <a:latin typeface="Arial Unicode MS" pitchFamily="34" charset="-128"/>
              </a:rPr>
              <a:t>Short-term intense feelings</a:t>
            </a:r>
            <a:r>
              <a:rPr lang="en-US" sz="2800" dirty="0">
                <a:latin typeface="Arial Unicode MS" pitchFamily="34" charset="-128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76400"/>
            <a:ext cx="66294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#10: Motivation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6324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Visualize your reward.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Have realistic expectations.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Turn stumbling blocks into stepping stones.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Balance academic life </a:t>
            </a:r>
            <a:r>
              <a:rPr lang="en-US" dirty="0" smtClean="0">
                <a:latin typeface="Arial Unicode MS" pitchFamily="34" charset="-128"/>
              </a:rPr>
              <a:t>with the </a:t>
            </a:r>
            <a:r>
              <a:rPr lang="en-US" dirty="0">
                <a:latin typeface="Arial Unicode MS" pitchFamily="34" charset="-128"/>
              </a:rPr>
              <a:t>rest of life.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Surround yourself with winners.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Say “I want to…”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Build on small victories.</a:t>
            </a:r>
          </a:p>
          <a:p>
            <a:pPr marL="231775" indent="-231775" eaLnBrk="1" hangingPunct="1"/>
            <a:endParaRPr lang="en-US" b="1" i="1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Confuse enthusiasm with motivation.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your motivation focus.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Blame others if you lack motivation.</a:t>
            </a:r>
            <a:endParaRPr lang="en-US" b="1" i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#11: Time Management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Keys to Time Management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Plan ahead.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Learn when to say “no.”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Avoid procrastination.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Establish a </a:t>
            </a:r>
            <a:r>
              <a:rPr lang="en-US" dirty="0" smtClean="0">
                <a:latin typeface="Arial Unicode MS" pitchFamily="34" charset="-128"/>
              </a:rPr>
              <a:t>routine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Prioritize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Use lists.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Spend your time on the right things.</a:t>
            </a:r>
            <a:endParaRPr lang="en-US" b="1" dirty="0" smtClean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Map your time.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#11: Time Management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 smtClean="0">
                <a:latin typeface="Arial Unicode MS" pitchFamily="34" charset="-128"/>
              </a:rPr>
              <a:t>10 Principles for Online Learners</a:t>
            </a:r>
            <a:endParaRPr lang="en-US" sz="2500" b="1" dirty="0">
              <a:latin typeface="Arial Unicode MS" pitchFamily="34" charset="-128"/>
            </a:endParaRP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Make the most of your computer.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Do it right the first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Not all things are worth doing perfectly.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Balance family, job, school, and social life.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Schedule recreation time.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Set times to go online.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Do your work when you are supposed to.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Work for 5 minutes to get started.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Do what you don’t want to </a:t>
            </a:r>
            <a:r>
              <a:rPr lang="en-US" dirty="0" smtClean="0">
                <a:latin typeface="Arial Unicode MS" pitchFamily="34" charset="-128"/>
              </a:rPr>
              <a:t>first.</a:t>
            </a:r>
            <a:endParaRPr lang="en-US" dirty="0" smtClean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Realize you might keep odd study </a:t>
            </a:r>
            <a:r>
              <a:rPr lang="en-US" dirty="0" smtClean="0">
                <a:latin typeface="Arial Unicode MS" pitchFamily="34" charset="-128"/>
              </a:rPr>
              <a:t>hours.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6294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#11: Time Management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2209800" y="2438400"/>
            <a:ext cx="5867400" cy="41910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2514600" y="2590800"/>
            <a:ext cx="6248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Allow time to absorb learning.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Make working on class a habit.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Do something for class every day.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Get </a:t>
            </a:r>
            <a:r>
              <a:rPr lang="en-US" i="1" dirty="0">
                <a:latin typeface="Arial Unicode MS" pitchFamily="34" charset="-128"/>
              </a:rPr>
              <a:t>essential</a:t>
            </a:r>
            <a:r>
              <a:rPr lang="en-US" dirty="0">
                <a:latin typeface="Arial Unicode MS" pitchFamily="34" charset="-128"/>
              </a:rPr>
              <a:t> non-course tasks out of the way first.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a break and relax periodically.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Cancel or reduce other commitments.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Start with the most difficult assignment.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  <a:endParaRPr lang="en-US" sz="2500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Spend too much time organizing and scheduling.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Implement all time-management techniques.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Worry about what you can’t get done.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#12: Stress Management</a:t>
            </a: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Types of Stress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Positive: energizing and motivating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Negative: excessive stress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Causes of Stress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“What if…”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Personal life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Workplace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Academic pursuits</a:t>
            </a:r>
          </a:p>
          <a:p>
            <a:pPr marL="231775" indent="-231775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#12: Stress Management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562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dirty="0">
                <a:latin typeface="Arial Unicode MS" pitchFamily="34" charset="-128"/>
              </a:rPr>
              <a:t>Stress Relievers</a:t>
            </a:r>
          </a:p>
          <a:p>
            <a:pPr marL="231775" indent="-231775" eaLnBrk="1" hangingPunct="1"/>
            <a:endParaRPr lang="en-US" b="1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your limits.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Maintain healthy eating habits.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Exercise.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Have a positive attitude.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Take time for yourself.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Make time for a hobby.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Listen to relaxing music.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Meditate.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Soak in tub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Watch bits of a favorite </a:t>
            </a:r>
            <a:r>
              <a:rPr lang="en-US" dirty="0" smtClean="0">
                <a:latin typeface="Arial Unicode MS" pitchFamily="34" charset="-128"/>
              </a:rPr>
              <a:t>movie.</a:t>
            </a:r>
            <a:endParaRPr lang="en-US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Get a massage.</a:t>
            </a:r>
          </a:p>
          <a:p>
            <a:pPr marL="231775" indent="-231775" eaLnBrk="1" hangingPunct="1"/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76400"/>
            <a:ext cx="66294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#12: Stress Management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2209800" y="2362200"/>
            <a:ext cx="5867400" cy="42672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2590800" y="2438400"/>
            <a:ext cx="6553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Know that stress causes illness.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Recognize when you are stressed.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Maintain a healthy diet.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Exercise regularly.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Stay positive.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Synergize.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Choose stress busters and use them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endParaRPr lang="en-US" sz="1600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  <a:endParaRPr lang="en-US" sz="2500" dirty="0">
              <a:latin typeface="Arial Unicode MS" pitchFamily="34" charset="-128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Worry.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Let life get you down.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Go it alone</a:t>
            </a:r>
            <a:r>
              <a:rPr lang="en-US" dirty="0" smtClean="0">
                <a:latin typeface="Arial Unicode MS" pitchFamily="34" charset="-128"/>
              </a:rPr>
              <a:t>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Ignore signs of </a:t>
            </a:r>
            <a:r>
              <a:rPr lang="en-US" dirty="0" smtClean="0">
                <a:latin typeface="Arial Unicode MS" pitchFamily="34" charset="-128"/>
              </a:rPr>
              <a:t>depression.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4102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33CC33"/>
                </a:solidFill>
                <a:latin typeface="Tahoma" pitchFamily="34" charset="0"/>
              </a:rPr>
              <a:t>Success Secret #1: Study Skills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marL="228600" lvl="1" indent="-228600" eaLnBrk="1" hangingPunct="1"/>
            <a:r>
              <a:rPr lang="en-US" sz="2500" b="1" dirty="0" smtClean="0">
                <a:latin typeface="Arial Unicode MS" pitchFamily="34" charset="-128"/>
              </a:rPr>
              <a:t>Online Tools</a:t>
            </a:r>
            <a:endParaRPr lang="en-US" sz="2500" b="1" dirty="0">
              <a:latin typeface="Arial Unicode MS" pitchFamily="34" charset="-128"/>
            </a:endParaRPr>
          </a:p>
          <a:p>
            <a:pPr marL="565150" lvl="1" indent="-227013" eaLnBrk="1" hangingPunct="1"/>
            <a:endParaRPr lang="en-US" sz="2500" b="1" dirty="0">
              <a:latin typeface="Arial Unicode MS" pitchFamily="34" charset="-128"/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1700" dirty="0" smtClean="0">
                <a:latin typeface="Arial Unicode MS" pitchFamily="34" charset="-128"/>
              </a:rPr>
              <a:t>Go beyond the  minimum technical </a:t>
            </a:r>
            <a:r>
              <a:rPr lang="en-US" sz="1700" dirty="0" smtClean="0">
                <a:latin typeface="Arial Unicode MS" pitchFamily="34" charset="-128"/>
              </a:rPr>
              <a:t>requirements.</a:t>
            </a:r>
            <a:endParaRPr lang="en-US" sz="1700" dirty="0">
              <a:latin typeface="Arial Unicode MS" pitchFamily="34" charset="-128"/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1700" dirty="0" smtClean="0">
                <a:latin typeface="Arial Unicode MS" pitchFamily="34" charset="-128"/>
              </a:rPr>
              <a:t>Use a fast Internet </a:t>
            </a:r>
            <a:r>
              <a:rPr lang="en-US" sz="1700" dirty="0" smtClean="0">
                <a:latin typeface="Arial Unicode MS" pitchFamily="34" charset="-128"/>
              </a:rPr>
              <a:t>connection.</a:t>
            </a:r>
            <a:endParaRPr lang="en-US" sz="1700" dirty="0">
              <a:latin typeface="Arial Unicode MS" pitchFamily="34" charset="-128"/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1700" dirty="0" smtClean="0">
                <a:latin typeface="Arial Unicode MS" pitchFamily="34" charset="-128"/>
              </a:rPr>
              <a:t>Get the required </a:t>
            </a:r>
            <a:r>
              <a:rPr lang="en-US" sz="1700" dirty="0" smtClean="0">
                <a:latin typeface="Arial Unicode MS" pitchFamily="34" charset="-128"/>
              </a:rPr>
              <a:t>programs.</a:t>
            </a:r>
            <a:endParaRPr lang="en-US" sz="1700" dirty="0" smtClean="0">
              <a:latin typeface="Arial Unicode MS" pitchFamily="34" charset="-128"/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1700" dirty="0" smtClean="0">
                <a:latin typeface="Arial Unicode MS" pitchFamily="34" charset="-128"/>
              </a:rPr>
              <a:t>Be proactive in your online </a:t>
            </a:r>
            <a:r>
              <a:rPr lang="en-US" sz="1700" dirty="0" smtClean="0">
                <a:latin typeface="Arial Unicode MS" pitchFamily="34" charset="-128"/>
              </a:rPr>
              <a:t>coursework.</a:t>
            </a:r>
            <a:endParaRPr lang="en-US" sz="1700" dirty="0">
              <a:latin typeface="Arial Unicode MS" pitchFamily="34" charset="-128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#1: Study Skills </a:t>
            </a:r>
            <a:r>
              <a:rPr lang="en-US" sz="2400" i="1" dirty="0">
                <a:solidFill>
                  <a:srgbClr val="00CC00"/>
                </a:solidFill>
                <a:latin typeface="Tahoma" pitchFamily="34" charset="0"/>
              </a:rPr>
              <a:t>Summary</a:t>
            </a:r>
            <a:endParaRPr lang="en-US" sz="2400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438400" y="2362200"/>
            <a:ext cx="51054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Buy textbook in advance. Buy correct edition.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Brush up on reading and summarizing skills.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Determine your learning style, and work on it.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best computer resources and fastest Internet access. </a:t>
            </a:r>
          </a:p>
          <a:p>
            <a:pPr marL="231775" indent="-231775" eaLnBrk="1" hangingPunct="1"/>
            <a:endParaRPr lang="en-US" dirty="0">
              <a:latin typeface="Arial Unicode MS" pitchFamily="34" charset="-128"/>
            </a:endParaRPr>
          </a:p>
          <a:p>
            <a:pPr marL="231775" indent="-231775" eaLnBrk="1" hangingPunct="1"/>
            <a:r>
              <a:rPr lang="en-US" sz="2500" b="1" i="1" dirty="0">
                <a:latin typeface="Arial Unicode MS" pitchFamily="34" charset="-128"/>
              </a:rPr>
              <a:t>Don’t:</a:t>
            </a:r>
          </a:p>
          <a:p>
            <a:pPr marL="231775" indent="-231775" eaLnBrk="1" hangingPunct="1"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Use words “can’t,” “won’t,” or “never.” Say “I </a:t>
            </a:r>
            <a:r>
              <a:rPr lang="en-US" i="1" dirty="0">
                <a:latin typeface="Arial Unicode MS" pitchFamily="34" charset="-128"/>
              </a:rPr>
              <a:t>can</a:t>
            </a:r>
            <a:r>
              <a:rPr lang="en-US" dirty="0">
                <a:latin typeface="Arial Unicode MS" pitchFamily="34" charset="-128"/>
              </a:rPr>
              <a:t> do this” instead!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6096000" cy="457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CC00"/>
                </a:solidFill>
                <a:latin typeface="Tahoma" pitchFamily="34" charset="0"/>
              </a:rPr>
              <a:t>Success Secret #2: Test-Taking Skills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209800" y="2133600"/>
            <a:ext cx="5867400" cy="4495800"/>
          </a:xfrm>
          <a:prstGeom prst="roundRect">
            <a:avLst>
              <a:gd name="adj" fmla="val 16667"/>
            </a:avLst>
          </a:prstGeom>
          <a:solidFill>
            <a:srgbClr val="76E09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593903" algn="ctr" rotWithShape="0">
              <a:schemeClr val="bg1"/>
            </a:outerShdw>
          </a:effectLst>
        </p:spPr>
        <p:txBody>
          <a:bodyPr wrap="none" lIns="274320"/>
          <a:lstStyle/>
          <a:p>
            <a:pPr lvl="4" eaLnBrk="1" hangingPunct="1"/>
            <a:endParaRPr lang="en-US" sz="2800" b="1" dirty="0">
              <a:latin typeface="Arial Unicode MS" pitchFamily="34" charset="-128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80022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61950" y="198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99FF66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CC00"/>
                </a:solidFill>
                <a:hlinkClick r:id="rId3" action="ppaction://hlinksldjump"/>
              </a:rPr>
              <a:t>Index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510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 Unicode MS" pitchFamily="34" charset="-128"/>
              </a:rPr>
              <a:t>Test-Preparation Tools</a:t>
            </a:r>
          </a:p>
          <a:p>
            <a:pPr eaLnBrk="1" hangingPunct="1"/>
            <a:r>
              <a:rPr lang="en-US" sz="2500" b="1" dirty="0">
                <a:latin typeface="Arial Unicode MS" pitchFamily="34" charset="-128"/>
              </a:rPr>
              <a:t>Specific Test-Taking Strategies</a:t>
            </a:r>
          </a:p>
          <a:p>
            <a:pPr eaLnBrk="1" hangingPunct="1"/>
            <a:r>
              <a:rPr lang="en-US" sz="2500" b="1" dirty="0">
                <a:latin typeface="Arial Unicode MS" pitchFamily="34" charset="-128"/>
              </a:rPr>
              <a:t>Essay Exam Tools</a:t>
            </a:r>
          </a:p>
          <a:p>
            <a:pPr eaLnBrk="1" hangingPunct="1"/>
            <a:r>
              <a:rPr lang="en-US" sz="2500" b="1" dirty="0">
                <a:latin typeface="Arial Unicode MS" pitchFamily="34" charset="-128"/>
              </a:rPr>
              <a:t>Test-Anxiety Tools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0"/>
            <a:ext cx="7239000" cy="1477328"/>
          </a:xfrm>
          <a:prstGeom prst="rect">
            <a:avLst/>
          </a:prstGeom>
          <a:solidFill>
            <a:srgbClr val="76E09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College</a:t>
            </a:r>
            <a:r>
              <a:rPr lang="en-US" sz="4000" dirty="0">
                <a:latin typeface="Arial Black" pitchFamily="34" charset="0"/>
              </a:rPr>
              <a:t> Success</a:t>
            </a:r>
            <a:r>
              <a:rPr lang="en-US" sz="4000" dirty="0">
                <a:solidFill>
                  <a:srgbClr val="99FF66"/>
                </a:solidFill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Guide</a:t>
            </a:r>
          </a:p>
          <a:p>
            <a:pPr algn="ctr" eaLnBrk="1" hangingPunct="1">
              <a:spcBef>
                <a:spcPct val="300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946" y="228600"/>
            <a:ext cx="1274071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3128</Words>
  <Application>Microsoft Office PowerPoint</Application>
  <PresentationFormat>On-screen Show (4:3)</PresentationFormat>
  <Paragraphs>980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Default Design</vt:lpstr>
      <vt:lpstr>SUCCESS SECRETS</vt:lpstr>
      <vt:lpstr>Success Secret #1: Study Skills</vt:lpstr>
      <vt:lpstr>Success Secret #1: Study Skills</vt:lpstr>
      <vt:lpstr>Success Secret #1: Study Skills</vt:lpstr>
      <vt:lpstr>Success Secret #1: Study Skills</vt:lpstr>
      <vt:lpstr>Success Secret #1: Study Skills</vt:lpstr>
      <vt:lpstr>Success Secret #1: Study Skills</vt:lpstr>
      <vt:lpstr>Success Secret #1: Study Skills Summary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</vt:lpstr>
      <vt:lpstr>Success Secret #2: Test-Taking Skills Summary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</vt:lpstr>
      <vt:lpstr>Success Secret #3: Perception, Learning Styles, and Personality Summary</vt:lpstr>
      <vt:lpstr>Success Secret #4: Organization</vt:lpstr>
      <vt:lpstr>Success Secret #4: Organization</vt:lpstr>
      <vt:lpstr>Success Secret #4: Organization</vt:lpstr>
      <vt:lpstr>Success Secret #4: Organization</vt:lpstr>
      <vt:lpstr>Success Secret #4: Organization</vt:lpstr>
      <vt:lpstr>Success Secret #4: Organization</vt:lpstr>
      <vt:lpstr>Success Secret #4: Organization Summary</vt:lpstr>
      <vt:lpstr>Success Secret #5: Attitude</vt:lpstr>
      <vt:lpstr>Success Secret #5: Attitude</vt:lpstr>
      <vt:lpstr>Success Secret #5: Attitude Summary</vt:lpstr>
      <vt:lpstr>Success Secret #6: Goal Setting</vt:lpstr>
      <vt:lpstr>Success Secret #6: Goal Setting</vt:lpstr>
      <vt:lpstr>Success Secret #6: Goal Setting Summary</vt:lpstr>
      <vt:lpstr>Success Secret #7: Basic Research Skills</vt:lpstr>
      <vt:lpstr>Success Secret #7: Basic Research Skills</vt:lpstr>
      <vt:lpstr>Success Secret #7: Basic Research Skills</vt:lpstr>
      <vt:lpstr>Success Secret #7: Basic Research Skills</vt:lpstr>
      <vt:lpstr>Success Secret #7: Basic Research Skills</vt:lpstr>
      <vt:lpstr>Success Secret #7: Basic Research Skills</vt:lpstr>
      <vt:lpstr>Success Secret #7: Basic Research Skills Summary</vt:lpstr>
      <vt:lpstr>Success Secret #8: Research Papers</vt:lpstr>
      <vt:lpstr>Success Secret #8: Research Papers</vt:lpstr>
      <vt:lpstr>Success Secret #8: Research Papers</vt:lpstr>
      <vt:lpstr>Success Secret #8: Research Papers</vt:lpstr>
      <vt:lpstr>Success Secret #8: Research Papers Summary</vt:lpstr>
      <vt:lpstr>Success Secret #9: Synergy</vt:lpstr>
      <vt:lpstr>Success Secret #9: Synergy</vt:lpstr>
      <vt:lpstr>Success Secret #9: Synergy</vt:lpstr>
      <vt:lpstr>Success Secret #9: Synergy Summary</vt:lpstr>
      <vt:lpstr>Success Secret #10: Motivation</vt:lpstr>
      <vt:lpstr>Success Secret #10: Motivation</vt:lpstr>
      <vt:lpstr>Success Secret #10: Motivation Summary</vt:lpstr>
      <vt:lpstr>Success Secret #11: Time Management</vt:lpstr>
      <vt:lpstr>Success Secret #11: Time Management</vt:lpstr>
      <vt:lpstr>Success Secret #11: Time Management Summary</vt:lpstr>
      <vt:lpstr>Success Secret #12: Stress Management</vt:lpstr>
      <vt:lpstr>Success Secret #12: Stress Management</vt:lpstr>
      <vt:lpstr>Success Secret #12: Stress Management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Success Guide</dc:title>
  <dc:creator>National American University</dc:creator>
  <cp:lastModifiedBy>EMCP</cp:lastModifiedBy>
  <cp:revision>96</cp:revision>
  <dcterms:created xsi:type="dcterms:W3CDTF">2005-05-20T17:05:48Z</dcterms:created>
  <dcterms:modified xsi:type="dcterms:W3CDTF">2011-04-29T20:22:03Z</dcterms:modified>
</cp:coreProperties>
</file>